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48" r:id="rId2"/>
    <p:sldMasterId id="2147483693" r:id="rId3"/>
    <p:sldMasterId id="2147483674" r:id="rId4"/>
    <p:sldMasterId id="2147483680" r:id="rId5"/>
  </p:sldMasterIdLst>
  <p:notesMasterIdLst>
    <p:notesMasterId r:id="rId55"/>
  </p:notesMasterIdLst>
  <p:handoutMasterIdLst>
    <p:handoutMasterId r:id="rId56"/>
  </p:handoutMasterIdLst>
  <p:sldIdLst>
    <p:sldId id="263" r:id="rId6"/>
    <p:sldId id="312" r:id="rId7"/>
    <p:sldId id="311" r:id="rId8"/>
    <p:sldId id="265" r:id="rId9"/>
    <p:sldId id="270" r:id="rId10"/>
    <p:sldId id="271" r:id="rId11"/>
    <p:sldId id="272" r:id="rId12"/>
    <p:sldId id="273" r:id="rId13"/>
    <p:sldId id="274" r:id="rId14"/>
    <p:sldId id="275" r:id="rId15"/>
    <p:sldId id="276" r:id="rId16"/>
    <p:sldId id="304"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264" r:id="rId43"/>
    <p:sldId id="257" r:id="rId44"/>
    <p:sldId id="305" r:id="rId45"/>
    <p:sldId id="308" r:id="rId46"/>
    <p:sldId id="307" r:id="rId47"/>
    <p:sldId id="309" r:id="rId48"/>
    <p:sldId id="310" r:id="rId49"/>
    <p:sldId id="268" r:id="rId50"/>
    <p:sldId id="303" r:id="rId51"/>
    <p:sldId id="269" r:id="rId52"/>
    <p:sldId id="259" r:id="rId53"/>
    <p:sldId id="261"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36" autoAdjust="0"/>
    <p:restoredTop sz="86118" autoAdjust="0"/>
  </p:normalViewPr>
  <p:slideViewPr>
    <p:cSldViewPr snapToGrid="0">
      <p:cViewPr varScale="1">
        <p:scale>
          <a:sx n="101" d="100"/>
          <a:sy n="101" d="100"/>
        </p:scale>
        <p:origin x="232" y="52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6" d="100"/>
          <a:sy n="86" d="100"/>
        </p:scale>
        <p:origin x="301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3BEBFF-120F-46A7-91AC-C925DB16EBF1}" type="datetimeFigureOut">
              <a:rPr lang="en-US" smtClean="0"/>
              <a:t>1/31/19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CC2B57-F993-4B10-94A1-EA31F69BBAFE}" type="slidenum">
              <a:rPr lang="en-US" smtClean="0"/>
              <a:t>‹#›</a:t>
            </a:fld>
            <a:endParaRPr lang="en-US"/>
          </a:p>
        </p:txBody>
      </p:sp>
    </p:spTree>
    <p:extLst>
      <p:ext uri="{BB962C8B-B14F-4D97-AF65-F5344CB8AC3E}">
        <p14:creationId xmlns:p14="http://schemas.microsoft.com/office/powerpoint/2010/main" val="16899086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29D04-B10F-4D6D-BA4D-311A867EB98B}" type="datetimeFigureOut">
              <a:rPr lang="en-US" smtClean="0"/>
              <a:t>1/31/19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2480BE-F5C3-490A-8206-10EC2FE8D6EC}" type="slidenum">
              <a:rPr lang="en-US" smtClean="0"/>
              <a:t>‹#›</a:t>
            </a:fld>
            <a:endParaRPr lang="en-US"/>
          </a:p>
        </p:txBody>
      </p:sp>
    </p:spTree>
    <p:extLst>
      <p:ext uri="{BB962C8B-B14F-4D97-AF65-F5344CB8AC3E}">
        <p14:creationId xmlns:p14="http://schemas.microsoft.com/office/powerpoint/2010/main" val="1651512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p:txBody>
          <a:bodyPr/>
          <a:lstStyle/>
          <a:p>
            <a:pPr marL="0" marR="0" lvl="0" indent="0" algn="r" defTabSz="883022" rtl="0" eaLnBrk="1" fontAlgn="auto" latinLnBrk="0" hangingPunct="1">
              <a:lnSpc>
                <a:spcPct val="100000"/>
              </a:lnSpc>
              <a:spcBef>
                <a:spcPts val="0"/>
              </a:spcBef>
              <a:spcAft>
                <a:spcPts val="0"/>
              </a:spcAft>
              <a:buClrTx/>
              <a:buSzTx/>
              <a:buFontTx/>
              <a:buNone/>
              <a:tabLst/>
              <a:defRPr/>
            </a:pPr>
            <a:fld id="{4D65187F-A6B7-49A8-A76C-996C3F8D17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88302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7107" name="Rectangle 2"/>
          <p:cNvSpPr>
            <a:spLocks noGrp="1" noRot="1" noChangeAspect="1" noChangeArrowheads="1" noTextEdit="1"/>
          </p:cNvSpPr>
          <p:nvPr>
            <p:ph type="sldImg"/>
          </p:nvPr>
        </p:nvSpPr>
        <p:spPr bwMode="auto">
          <a:xfrm>
            <a:off x="406400" y="696913"/>
            <a:ext cx="6197600" cy="3486150"/>
          </a:xfrm>
          <a:noFill/>
          <a:ln>
            <a:solidFill>
              <a:srgbClr val="000000"/>
            </a:solidFill>
            <a:miter lim="800000"/>
            <a:headEnd/>
            <a:tailEnd/>
          </a:ln>
        </p:spPr>
      </p:sp>
      <p:sp>
        <p:nvSpPr>
          <p:cNvPr id="4710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9386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17D999-D6C6-4D91-A8FB-2B2A83562A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1399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Shape 24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72353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Shape 24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38250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CSAF</a:t>
            </a:r>
            <a:r>
              <a:rPr lang="en-US" baseline="0" dirty="0"/>
              <a:t> 3</a:t>
            </a:r>
            <a:r>
              <a:rPr lang="en-US" baseline="30000" dirty="0"/>
              <a:t>rd</a:t>
            </a:r>
            <a:r>
              <a:rPr lang="en-US" baseline="0" dirty="0"/>
              <a:t> </a:t>
            </a:r>
            <a:r>
              <a:rPr lang="en-US" dirty="0"/>
              <a:t>Focus</a:t>
            </a:r>
            <a:r>
              <a:rPr lang="en-US" baseline="0" dirty="0"/>
              <a:t> Area (Mar 2017)</a:t>
            </a:r>
          </a:p>
          <a:p>
            <a:pPr marL="628650" lvl="1" indent="-171450">
              <a:buFontTx/>
              <a:buChar char="-"/>
            </a:pPr>
            <a:r>
              <a:rPr lang="en-US" baseline="0" dirty="0"/>
              <a:t>“The changing national security environment also requires us to examine how we sense, decide, and act rapidly and in concert across all domains – or to put it another way, master command and control of the multi-domain battle.</a:t>
            </a:r>
          </a:p>
          <a:p>
            <a:pPr marL="628650" lvl="1" indent="-171450">
              <a:buFontTx/>
              <a:buChar char="-"/>
            </a:pPr>
            <a:r>
              <a:rPr lang="en-US" baseline="0" dirty="0"/>
              <a:t>“Linking operations moving at the speed of light with operations moving at the speed of sound required we bring it all together: the skills of our Airmen, the vision of our leaders, and the audacity and technical innovation found throughout Air Force history.”</a:t>
            </a:r>
          </a:p>
          <a:p>
            <a:pPr marL="628650" lvl="1" indent="-171450">
              <a:buFontTx/>
              <a:buChar char="-"/>
            </a:pPr>
            <a:r>
              <a:rPr lang="en-US" baseline="0" dirty="0"/>
              <a:t>“This evolution in our command-and-control capabilities required new thinking, new training, and perhaps new technologies or new ways to use older technologies”</a:t>
            </a:r>
          </a:p>
          <a:p>
            <a:pPr marL="171450" lvl="0" indent="-171450">
              <a:buFontTx/>
              <a:buChar char="-"/>
            </a:pPr>
            <a:r>
              <a:rPr lang="en-US" b="1" baseline="0" dirty="0"/>
              <a:t>Outlook Article: “US Air Force Chief of Staff: Our military must harness the potential of </a:t>
            </a:r>
            <a:r>
              <a:rPr lang="en-US" b="1" baseline="0" dirty="0" err="1"/>
              <a:t>Multidomain</a:t>
            </a:r>
            <a:r>
              <a:rPr lang="en-US" b="1" baseline="0" dirty="0"/>
              <a:t> operations </a:t>
            </a:r>
          </a:p>
          <a:p>
            <a:pPr marL="628650" lvl="1" indent="-171450">
              <a:buFontTx/>
              <a:buChar char="-"/>
            </a:pPr>
            <a:r>
              <a:rPr lang="en-US" baseline="0" dirty="0"/>
              <a:t>It is no overstatement to say that the same kind of intuitive speed in understanding and directing information [of targeted advertisements] is what our military needs in order to win future wars. This new kind of warfare will require us to defend against and attack foes on land and sea as well as in the air, space and cyberspace.</a:t>
            </a:r>
            <a:br>
              <a:rPr lang="en-US" baseline="0" dirty="0"/>
            </a:br>
            <a:endParaRPr lang="en-US" baseline="0" dirty="0"/>
          </a:p>
          <a:p>
            <a:pPr marL="0" indent="0">
              <a:buNone/>
            </a:pPr>
            <a:r>
              <a:rPr lang="en-US" baseline="0" dirty="0"/>
              <a:t>“It is no overstatement to say that the same kind of intuitive speed in understanding and directing information [in targeted advertising] is what our military needs in order to win future wars. This new kind of warfare will require us to defend against and attack foes on land and sea as well as in the air, space and cyberspace.”</a:t>
            </a:r>
          </a:p>
          <a:p>
            <a:pPr>
              <a:buFontTx/>
              <a:buChar char="-"/>
            </a:pPr>
            <a:r>
              <a:rPr lang="en-US" dirty="0">
                <a:solidFill>
                  <a:schemeClr val="bg2"/>
                </a:solidFill>
              </a:rPr>
              <a:t>Gen David </a:t>
            </a:r>
            <a:r>
              <a:rPr lang="en-US" dirty="0" err="1">
                <a:solidFill>
                  <a:schemeClr val="bg2"/>
                </a:solidFill>
              </a:rPr>
              <a:t>Goldfein</a:t>
            </a:r>
            <a:r>
              <a:rPr lang="en-US" dirty="0"/>
              <a:t> </a:t>
            </a:r>
          </a:p>
          <a:p>
            <a:pPr marL="457200" lvl="1" indent="0">
              <a:buFontTx/>
              <a:buNone/>
            </a:pPr>
            <a:endParaRPr lang="en-US" baseline="0" dirty="0"/>
          </a:p>
          <a:p>
            <a:endParaRPr lang="en-US" dirty="0"/>
          </a:p>
        </p:txBody>
      </p:sp>
      <p:sp>
        <p:nvSpPr>
          <p:cNvPr id="4" name="Slide Number Placeholder 3"/>
          <p:cNvSpPr>
            <a:spLocks noGrp="1"/>
          </p:cNvSpPr>
          <p:nvPr>
            <p:ph type="sldNum" sz="quarter" idx="10"/>
          </p:nvPr>
        </p:nvSpPr>
        <p:spPr/>
        <p:txBody>
          <a:bodyPr/>
          <a:lstStyle/>
          <a:p>
            <a:fld id="{3F2480BE-F5C3-490A-8206-10EC2FE8D6EC}" type="slidenum">
              <a:rPr lang="en-US" smtClean="0"/>
              <a:t>39</a:t>
            </a:fld>
            <a:endParaRPr lang="en-US"/>
          </a:p>
        </p:txBody>
      </p:sp>
    </p:spTree>
    <p:extLst>
      <p:ext uri="{BB962C8B-B14F-4D97-AF65-F5344CB8AC3E}">
        <p14:creationId xmlns:p14="http://schemas.microsoft.com/office/powerpoint/2010/main" val="2969342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2480BE-F5C3-490A-8206-10EC2FE8D6EC}" type="slidenum">
              <a:rPr lang="en-US" smtClean="0"/>
              <a:t>48</a:t>
            </a:fld>
            <a:endParaRPr lang="en-US"/>
          </a:p>
        </p:txBody>
      </p:sp>
    </p:spTree>
    <p:extLst>
      <p:ext uri="{BB962C8B-B14F-4D97-AF65-F5344CB8AC3E}">
        <p14:creationId xmlns:p14="http://schemas.microsoft.com/office/powerpoint/2010/main" val="3123158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9BA285-9EF8-45AC-B970-92F2C02823F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572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27652" name="Slide Number Placeholder 3"/>
          <p:cNvSpPr>
            <a:spLocks noGrp="1"/>
          </p:cNvSpPr>
          <p:nvPr>
            <p:ph type="sldNum" sz="quarter" idx="5"/>
          </p:nvPr>
        </p:nvSpPr>
        <p:spPr/>
        <p:txBody>
          <a:bodyPr/>
          <a:lstStyle/>
          <a:p>
            <a:pPr marL="0" marR="0" lvl="0" indent="0" algn="r" defTabSz="867906" rtl="0" eaLnBrk="1" fontAlgn="auto" latinLnBrk="0" hangingPunct="1">
              <a:lnSpc>
                <a:spcPct val="100000"/>
              </a:lnSpc>
              <a:spcBef>
                <a:spcPts val="0"/>
              </a:spcBef>
              <a:spcAft>
                <a:spcPts val="0"/>
              </a:spcAft>
              <a:buClrTx/>
              <a:buSzTx/>
              <a:buFontTx/>
              <a:buNone/>
              <a:tabLst/>
              <a:defRPr/>
            </a:pPr>
            <a:fld id="{C9BB30B7-0042-40CE-AC1C-ACD528557AC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86790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3039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81D800-EE82-4E7D-AE0E-E4581CCAE7A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880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Shape 8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37818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Shape 9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4642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Shape 9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13598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Shape 10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97764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Shape 10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26803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E12CB7-F207-499E-83A9-FBAB4287A90D}"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90692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1/31/19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733914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575124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79990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E12CB7-F207-499E-83A9-FBAB4287A90D}"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37612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583223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12CB7-F207-499E-83A9-FBAB4287A90D}"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072858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1/31/19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5194063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1/31/19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936937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E12CB7-F207-499E-83A9-FBAB4287A90D}" type="datetimeFigureOut">
              <a:rPr lang="en-US" smtClean="0"/>
              <a:t>1/31/19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7323539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E12CB7-F207-499E-83A9-FBAB4287A90D}" type="datetimeFigureOut">
              <a:rPr lang="en-US" smtClean="0"/>
              <a:t>1/31/19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450375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935946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12CB7-F207-499E-83A9-FBAB4287A90D}" type="datetimeFigureOut">
              <a:rPr lang="en-US" smtClean="0"/>
              <a:t>1/31/19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5271039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1/31/19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133360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1/31/19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047564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817329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958186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BEA2-9F0E-5748-8F6E-7A5FBD6919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A5CD9D-E3FE-B54D-90A4-98A8421CE5A4}"/>
              </a:ext>
            </a:extLst>
          </p:cNvPr>
          <p:cNvSpPr>
            <a:spLocks noGrp="1"/>
          </p:cNvSpPr>
          <p:nvPr>
            <p:ph type="dt" sz="half" idx="10"/>
          </p:nvPr>
        </p:nvSpPr>
        <p:spPr/>
        <p:txBody>
          <a:bodyPr/>
          <a:lstStyle/>
          <a:p>
            <a:fld id="{2BE12CB7-F207-499E-83A9-FBAB4287A90D}" type="datetimeFigureOut">
              <a:rPr lang="en-US" smtClean="0"/>
              <a:t>1/31/19</a:t>
            </a:fld>
            <a:endParaRPr lang="en-US"/>
          </a:p>
        </p:txBody>
      </p:sp>
      <p:sp>
        <p:nvSpPr>
          <p:cNvPr id="4" name="Footer Placeholder 3">
            <a:extLst>
              <a:ext uri="{FF2B5EF4-FFF2-40B4-BE49-F238E27FC236}">
                <a16:creationId xmlns:a16="http://schemas.microsoft.com/office/drawing/2014/main" id="{84404892-C3F6-AA42-8F30-935645E5E3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C8F7B9-CF06-D14B-BD1E-8F59B1722A70}"/>
              </a:ext>
            </a:extLst>
          </p:cNvPr>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233112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659240"/>
      </p:ext>
    </p:extLst>
  </p:cSld>
  <p:clrMapOvr>
    <a:overrideClrMapping bg1="lt1" tx1="dk1" bg2="lt2" tx2="dk2" accent1="accent1" accent2="accent2" accent3="accent3" accent4="accent4" accent5="accent5" accent6="accent6" hlink="hlink" folHlink="folHlink"/>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1760172"/>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508000" y="1447800"/>
            <a:ext cx="109728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748020"/>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p:nvPr>
        </p:nvSpPr>
        <p:spPr>
          <a:xfrm>
            <a:off x="508000" y="1447800"/>
            <a:ext cx="10972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581547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12CB7-F207-499E-83A9-FBAB4287A90D}"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00728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079435820"/>
      </p:ext>
    </p:extLst>
  </p:cSld>
  <p:clrMapOvr>
    <a:overrideClrMapping bg1="lt1" tx1="dk1" bg2="lt2" tx2="dk2" accent1="accent1" accent2="accent2" accent3="accent3" accent4="accent4" accent5="accent5" accent6="accent6" hlink="hlink" folHlink="folHlink"/>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975980"/>
      </p:ext>
    </p:extLst>
  </p:cSld>
  <p:clrMapOvr>
    <a:overrideClrMapping bg1="lt1" tx1="dk1" bg2="lt2" tx2="dk2" accent1="accent1" accent2="accent2" accent3="accent3" accent4="accent4" accent5="accent5" accent6="accent6" hlink="hlink" folHlink="folHlink"/>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0763337"/>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508000" y="1447800"/>
            <a:ext cx="109728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60124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p:nvPr>
        </p:nvSpPr>
        <p:spPr>
          <a:xfrm>
            <a:off x="508000" y="1447800"/>
            <a:ext cx="10972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59117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961393319"/>
      </p:ext>
    </p:extLst>
  </p:cSld>
  <p:clrMapOvr>
    <a:overrideClrMapping bg1="lt1" tx1="dk1" bg2="lt2" tx2="dk2" accent1="accent1" accent2="accent2" accent3="accent3" accent4="accent4" accent5="accent5" accent6="accent6" hlink="hlink" folHlink="folHlink"/>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E12CB7-F207-499E-83A9-FBAB4287A90D}"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0557458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3" name="Content Placeholder 2"/>
          <p:cNvSpPr>
            <a:spLocks noGrp="1"/>
          </p:cNvSpPr>
          <p:nvPr>
            <p:ph idx="1"/>
          </p:nvPr>
        </p:nvSpPr>
        <p:spPr>
          <a:effectLst>
            <a:softEdge rad="25400"/>
          </a:effectLst>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837835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12CB7-F207-499E-83A9-FBAB4287A90D}"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3007001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1/31/19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294595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no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1/31/19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1897420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1/31/19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624227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E12CB7-F207-499E-83A9-FBAB4287A90D}" type="datetimeFigureOut">
              <a:rPr lang="en-US" smtClean="0"/>
              <a:t>1/31/19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7879217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E12CB7-F207-499E-83A9-FBAB4287A90D}" type="datetimeFigureOut">
              <a:rPr lang="en-US" smtClean="0"/>
              <a:t>1/31/19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0907400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12CB7-F207-499E-83A9-FBAB4287A90D}" type="datetimeFigureOut">
              <a:rPr lang="en-US" smtClean="0"/>
              <a:t>1/31/19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9251887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1/31/19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910679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1/31/19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787036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2601925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1/31/19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499125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no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1/31/19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527628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E12CB7-F207-499E-83A9-FBAB4287A90D}" type="datetimeFigureOut">
              <a:rPr lang="en-US" smtClean="0"/>
              <a:t>1/31/19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185125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E12CB7-F207-499E-83A9-FBAB4287A90D}" type="datetimeFigureOut">
              <a:rPr lang="en-US" smtClean="0"/>
              <a:t>1/31/19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142033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12CB7-F207-499E-83A9-FBAB4287A90D}" type="datetimeFigureOut">
              <a:rPr lang="en-US" smtClean="0"/>
              <a:t>1/31/19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5591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1/31/19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49964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6.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5.png"/><Relationship Id="rId2" Type="http://schemas.openxmlformats.org/officeDocument/2006/relationships/slideLayout" Target="../slideLayouts/slideLayout14.xml"/><Relationship Id="rId16"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8.xml"/><Relationship Id="rId7" Type="http://schemas.openxmlformats.org/officeDocument/2006/relationships/image" Target="../media/image7.jpe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3.xml"/><Relationship Id="rId11" Type="http://schemas.microsoft.com/office/2007/relationships/hdphoto" Target="../media/hdphoto2.wdp"/><Relationship Id="rId5" Type="http://schemas.openxmlformats.org/officeDocument/2006/relationships/slideLayout" Target="../slideLayouts/slideLayout30.xml"/><Relationship Id="rId10" Type="http://schemas.openxmlformats.org/officeDocument/2006/relationships/image" Target="../media/image9.png"/><Relationship Id="rId4" Type="http://schemas.openxmlformats.org/officeDocument/2006/relationships/slideLayout" Target="../slideLayouts/slideLayout29.xml"/><Relationship Id="rId9" Type="http://schemas.microsoft.com/office/2007/relationships/hdphoto" Target="../media/hdphoto1.wdp"/></Relationships>
</file>

<file path=ppt/slideMasters/_rels/slideMaster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3.xml"/><Relationship Id="rId7" Type="http://schemas.openxmlformats.org/officeDocument/2006/relationships/image" Target="../media/image8.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4.xml"/><Relationship Id="rId5" Type="http://schemas.openxmlformats.org/officeDocument/2006/relationships/slideLayout" Target="../slideLayouts/slideLayout35.xml"/><Relationship Id="rId10" Type="http://schemas.microsoft.com/office/2007/relationships/hdphoto" Target="../media/hdphoto3.wdp"/><Relationship Id="rId4" Type="http://schemas.openxmlformats.org/officeDocument/2006/relationships/slideLayout" Target="../slideLayouts/slideLayout34.xml"/><Relationship Id="rId9"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5.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image" Target="../media/image11.png"/><Relationship Id="rId2" Type="http://schemas.openxmlformats.org/officeDocument/2006/relationships/slideLayout" Target="../slideLayouts/slideLayout37.xml"/><Relationship Id="rId16" Type="http://schemas.openxmlformats.org/officeDocument/2006/relationships/image" Target="../media/image5.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0.jpe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2067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a:solidFill>
            <a:schemeClr val="tx1">
              <a:alpha val="73000"/>
            </a:schemeClr>
          </a:solidFill>
          <a:effectLst>
            <a:softEdge rad="25400"/>
          </a:effectLst>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12CB7-F207-499E-83A9-FBAB4287A90D}" type="datetimeFigureOut">
              <a:rPr lang="en-US" smtClean="0"/>
              <a:t>1/31/19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F2281-D5A1-4DEB-9D42-3D407DD90E66}" type="slidenum">
              <a:rPr lang="en-US" smtClean="0"/>
              <a:t>‹#›</a:t>
            </a:fld>
            <a:endParaRPr lang="en-US"/>
          </a:p>
        </p:txBody>
      </p:sp>
    </p:spTree>
    <p:extLst>
      <p:ext uri="{BB962C8B-B14F-4D97-AF65-F5344CB8AC3E}">
        <p14:creationId xmlns:p14="http://schemas.microsoft.com/office/powerpoint/2010/main" val="297542371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2067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a:solidFill>
            <a:schemeClr val="tx1">
              <a:alpha val="73000"/>
            </a:schemeClr>
          </a:solidFill>
          <a:effectLst>
            <a:softEdge rad="25400"/>
          </a:effectLst>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12CB7-F207-499E-83A9-FBAB4287A90D}" type="datetimeFigureOut">
              <a:rPr lang="en-US" smtClean="0"/>
              <a:t>1/31/19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F2281-D5A1-4DEB-9D42-3D407DD90E66}" type="slidenum">
              <a:rPr lang="en-US" smtClean="0"/>
              <a:t>‹#›</a:t>
            </a:fld>
            <a:endParaRPr lang="en-US"/>
          </a:p>
        </p:txBody>
      </p:sp>
      <p:pic>
        <p:nvPicPr>
          <p:cNvPr id="7" name="Picture 6"/>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356712" y="177639"/>
            <a:ext cx="1713990" cy="777227"/>
          </a:xfrm>
          <a:prstGeom prst="rect">
            <a:avLst/>
          </a:prstGeom>
        </p:spPr>
      </p:pic>
      <p:pic>
        <p:nvPicPr>
          <p:cNvPr id="9" name="Picture 6" descr="CCR.png"/>
          <p:cNvPicPr>
            <a:picLocks noChangeAspect="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9331" y="8810"/>
            <a:ext cx="1226208" cy="1226208"/>
          </a:xfrm>
          <a:prstGeom prst="rect">
            <a:avLst/>
          </a:prstGeom>
          <a:noFill/>
          <a:ln w="9525">
            <a:noFill/>
            <a:miter lim="800000"/>
            <a:headEnd/>
            <a:tailEnd/>
          </a:ln>
        </p:spPr>
      </p:pic>
      <p:pic>
        <p:nvPicPr>
          <p:cNvPr id="8" name="Picture 7"/>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855304" y="57199"/>
            <a:ext cx="1209104" cy="1158845"/>
          </a:xfrm>
          <a:prstGeom prst="rect">
            <a:avLst/>
          </a:prstGeom>
        </p:spPr>
      </p:pic>
    </p:spTree>
    <p:extLst>
      <p:ext uri="{BB962C8B-B14F-4D97-AF65-F5344CB8AC3E}">
        <p14:creationId xmlns:p14="http://schemas.microsoft.com/office/powerpoint/2010/main" val="3765325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4" r:id="rId7"/>
    <p:sldLayoutId id="2147483655" r:id="rId8"/>
    <p:sldLayoutId id="2147483656" r:id="rId9"/>
    <p:sldLayoutId id="2147483657" r:id="rId10"/>
    <p:sldLayoutId id="2147483658" r:id="rId11"/>
    <p:sldLayoutId id="2147483659" r:id="rId12"/>
    <p:sldLayoutId id="2147483699" r:id="rId13"/>
  </p:sldLayoutIdLst>
  <p:txStyles>
    <p:titleStyle>
      <a:lvl1pPr algn="ctr"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7" cstate="email"/>
          <a:srcRect/>
          <a:stretch>
            <a:fillRect/>
          </a:stretch>
        </p:blipFill>
        <p:spPr bwMode="auto">
          <a:xfrm>
            <a:off x="0" y="0"/>
            <a:ext cx="12192000" cy="6858000"/>
          </a:xfrm>
          <a:prstGeom prst="rect">
            <a:avLst/>
          </a:prstGeom>
          <a:noFill/>
          <a:ln w="9525">
            <a:noFill/>
            <a:miter lim="800000"/>
            <a:headEnd/>
            <a:tailEnd/>
          </a:ln>
          <a:effectLst>
            <a:outerShdw blurRad="50800" dist="50800" dir="5400000" algn="ctr" rotWithShape="0">
              <a:srgbClr val="000000"/>
            </a:outerShdw>
          </a:effectLst>
        </p:spPr>
      </p:pic>
      <p:sp>
        <p:nvSpPr>
          <p:cNvPr id="3075" name="Rectangle 2"/>
          <p:cNvSpPr>
            <a:spLocks noGrp="1" noChangeArrowheads="1"/>
          </p:cNvSpPr>
          <p:nvPr>
            <p:ph type="body" idx="1"/>
          </p:nvPr>
        </p:nvSpPr>
        <p:spPr bwMode="auto">
          <a:xfrm>
            <a:off x="508000" y="1295401"/>
            <a:ext cx="10966451" cy="4800600"/>
          </a:xfrm>
          <a:prstGeom prst="rect">
            <a:avLst/>
          </a:prstGeom>
          <a:noFill/>
          <a:ln w="9525">
            <a:noFill/>
            <a:miter lim="800000"/>
            <a:headEnd/>
            <a:tailEnd/>
          </a:ln>
        </p:spPr>
        <p:txBody>
          <a:bodyPr vert="horz" wrap="square" lIns="90941" tIns="45473" rIns="90941" bIns="4547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972803" name="Rectangle 3"/>
          <p:cNvSpPr>
            <a:spLocks noChangeArrowheads="1"/>
          </p:cNvSpPr>
          <p:nvPr userDrawn="1"/>
        </p:nvSpPr>
        <p:spPr bwMode="auto">
          <a:xfrm flipV="1">
            <a:off x="0" y="6451610"/>
            <a:ext cx="3508310" cy="99246"/>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972804" name="Rectangle 4"/>
          <p:cNvSpPr>
            <a:spLocks noChangeArrowheads="1"/>
          </p:cNvSpPr>
          <p:nvPr userDrawn="1"/>
        </p:nvSpPr>
        <p:spPr bwMode="auto">
          <a:xfrm flipV="1">
            <a:off x="8696132" y="6450844"/>
            <a:ext cx="3476822" cy="100012"/>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972808" name="Rectangle 8"/>
          <p:cNvSpPr>
            <a:spLocks noChangeArrowheads="1"/>
          </p:cNvSpPr>
          <p:nvPr userDrawn="1"/>
        </p:nvSpPr>
        <p:spPr bwMode="auto">
          <a:xfrm flipV="1">
            <a:off x="7978059" y="967050"/>
            <a:ext cx="4213941" cy="89264"/>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3079" name="Rectangle 9"/>
          <p:cNvSpPr>
            <a:spLocks noGrp="1" noChangeArrowheads="1"/>
          </p:cNvSpPr>
          <p:nvPr>
            <p:ph type="title"/>
          </p:nvPr>
        </p:nvSpPr>
        <p:spPr bwMode="auto">
          <a:xfrm>
            <a:off x="0" y="0"/>
            <a:ext cx="12192000" cy="1028700"/>
          </a:xfrm>
          <a:prstGeom prst="rect">
            <a:avLst/>
          </a:prstGeom>
          <a:noFill/>
          <a:ln w="9525">
            <a:noFill/>
            <a:miter lim="800000"/>
            <a:headEnd/>
            <a:tailEnd/>
          </a:ln>
        </p:spPr>
        <p:txBody>
          <a:bodyPr vert="horz" wrap="square" lIns="90941" tIns="45473" rIns="90941" bIns="45473" numCol="1" anchor="ctr" anchorCtr="0" compatLnSpc="1">
            <a:prstTxWarp prst="textNoShape">
              <a:avLst/>
            </a:prstTxWarp>
          </a:bodyPr>
          <a:lstStyle/>
          <a:p>
            <a:pPr lvl="0"/>
            <a:r>
              <a:rPr lang="en-US" dirty="0"/>
              <a:t>Click to edit Master title style</a:t>
            </a:r>
          </a:p>
        </p:txBody>
      </p:sp>
      <p:sp>
        <p:nvSpPr>
          <p:cNvPr id="972810" name="Rectangle 10"/>
          <p:cNvSpPr>
            <a:spLocks noChangeArrowheads="1"/>
          </p:cNvSpPr>
          <p:nvPr userDrawn="1"/>
        </p:nvSpPr>
        <p:spPr bwMode="auto">
          <a:xfrm flipV="1">
            <a:off x="0" y="967050"/>
            <a:ext cx="4021494" cy="89264"/>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15" name="Text Box 7"/>
          <p:cNvSpPr txBox="1">
            <a:spLocks noChangeArrowheads="1"/>
          </p:cNvSpPr>
          <p:nvPr userDrawn="1"/>
        </p:nvSpPr>
        <p:spPr bwMode="auto">
          <a:xfrm>
            <a:off x="508000" y="874510"/>
            <a:ext cx="10966451" cy="284102"/>
          </a:xfrm>
          <a:prstGeom prst="rect">
            <a:avLst/>
          </a:prstGeom>
          <a:noFill/>
          <a:ln w="9525">
            <a:noFill/>
            <a:miter lim="800000"/>
            <a:headEnd/>
            <a:tailEnd/>
          </a:ln>
          <a:effectLst/>
        </p:spPr>
        <p:txBody>
          <a:bodyPr wrap="square" lIns="83234" tIns="41617" rIns="83234" bIns="41617">
            <a:spAutoFit/>
          </a:bodyPr>
          <a:lstStyle/>
          <a:p>
            <a:pPr algn="ctr" defTabSz="832492" eaLnBrk="0" fontAlgn="auto" hangingPunct="0">
              <a:spcBef>
                <a:spcPts val="0"/>
              </a:spcBef>
              <a:spcAft>
                <a:spcPts val="0"/>
              </a:spcAft>
              <a:defRPr/>
            </a:pPr>
            <a:r>
              <a:rPr lang="en-US" sz="1300" b="1" i="1" dirty="0">
                <a:solidFill>
                  <a:srgbClr val="000066"/>
                </a:solidFill>
                <a:latin typeface="+mn-lt"/>
                <a:cs typeface="+mn-cs"/>
              </a:rPr>
              <a:t>The AFIT of Today is the Air Force of Tomorrow</a:t>
            </a:r>
          </a:p>
        </p:txBody>
      </p:sp>
      <p:sp>
        <p:nvSpPr>
          <p:cNvPr id="18" name="Text Box 5"/>
          <p:cNvSpPr txBox="1">
            <a:spLocks noChangeArrowheads="1"/>
          </p:cNvSpPr>
          <p:nvPr userDrawn="1"/>
        </p:nvSpPr>
        <p:spPr bwMode="auto">
          <a:xfrm>
            <a:off x="237694" y="6378575"/>
            <a:ext cx="11731406" cy="268288"/>
          </a:xfrm>
          <a:prstGeom prst="rect">
            <a:avLst/>
          </a:prstGeom>
          <a:noFill/>
          <a:ln w="9525">
            <a:noFill/>
            <a:miter lim="800000"/>
            <a:headEnd/>
            <a:tailEnd/>
          </a:ln>
          <a:effectLst/>
        </p:spPr>
        <p:txBody>
          <a:bodyPr wrap="square" lIns="82920" tIns="41464" rIns="82920" bIns="41464">
            <a:spAutoFit/>
          </a:bodyPr>
          <a:lstStyle/>
          <a:p>
            <a:pPr algn="ctr" defTabSz="829838" fontAlgn="auto">
              <a:spcBef>
                <a:spcPts val="0"/>
              </a:spcBef>
              <a:spcAft>
                <a:spcPts val="0"/>
              </a:spcAft>
              <a:defRPr/>
            </a:pPr>
            <a:r>
              <a:rPr lang="en-US" sz="1200" b="1" i="1" dirty="0">
                <a:solidFill>
                  <a:srgbClr val="000066"/>
                </a:solidFill>
              </a:rPr>
              <a:t>Air University: The Intellectual and Leadership Center of the Air Force</a:t>
            </a:r>
          </a:p>
        </p:txBody>
      </p:sp>
      <p:sp>
        <p:nvSpPr>
          <p:cNvPr id="19" name="Text Box 13"/>
          <p:cNvSpPr txBox="1">
            <a:spLocks noChangeArrowheads="1"/>
          </p:cNvSpPr>
          <p:nvPr userDrawn="1"/>
        </p:nvSpPr>
        <p:spPr bwMode="auto">
          <a:xfrm>
            <a:off x="0" y="6600825"/>
            <a:ext cx="12172953" cy="268288"/>
          </a:xfrm>
          <a:prstGeom prst="rect">
            <a:avLst/>
          </a:prstGeom>
          <a:noFill/>
          <a:ln w="9525">
            <a:noFill/>
            <a:miter lim="800000"/>
            <a:headEnd/>
            <a:tailEnd/>
          </a:ln>
          <a:effectLst/>
        </p:spPr>
        <p:txBody>
          <a:bodyPr wrap="square" lIns="82165" tIns="41091" rIns="82165" bIns="41091">
            <a:spAutoFit/>
          </a:bodyPr>
          <a:lstStyle/>
          <a:p>
            <a:pPr algn="ctr" defTabSz="820148" fontAlgn="auto">
              <a:spcBef>
                <a:spcPts val="0"/>
              </a:spcBef>
              <a:spcAft>
                <a:spcPts val="0"/>
              </a:spcAft>
              <a:defRPr/>
            </a:pPr>
            <a:r>
              <a:rPr lang="en-US" sz="1200" b="1" i="1" dirty="0">
                <a:solidFill>
                  <a:srgbClr val="002060"/>
                </a:solidFill>
                <a:cs typeface="+mn-cs"/>
              </a:rPr>
              <a:t>Aim High ... Fly-Fight-Win</a:t>
            </a:r>
            <a:endParaRPr lang="en-US" sz="1200" i="1" dirty="0">
              <a:solidFill>
                <a:srgbClr val="000000"/>
              </a:solidFill>
              <a:latin typeface="+mn-lt"/>
              <a:cs typeface="+mn-cs"/>
            </a:endParaRPr>
          </a:p>
        </p:txBody>
      </p:sp>
      <p:pic>
        <p:nvPicPr>
          <p:cNvPr id="2" name="Picture 1"/>
          <p:cNvPicPr>
            <a:picLocks noChangeAspect="1"/>
          </p:cNvPicPr>
          <p:nvPr userDrawn="1"/>
        </p:nvPicPr>
        <p:blipFill>
          <a:blip r:embed="rId8" cstate="email">
            <a:extLst>
              <a:ext uri="{BEBA8EAE-BF5A-486C-A8C5-ECC9F3942E4B}">
                <a14:imgProps xmlns:a14="http://schemas.microsoft.com/office/drawing/2010/main">
                  <a14:imgLayer r:embed="rId9">
                    <a14:imgEffect>
                      <a14:backgroundRemoval t="0" b="100000" l="239" r="100000">
                        <a14:foregroundMark x1="20048" y1="8421" x2="20048" y2="8421"/>
                        <a14:foregroundMark x1="18854" y1="10526" x2="18854" y2="10526"/>
                        <a14:foregroundMark x1="18138" y1="16316" x2="18138" y2="16316"/>
                        <a14:foregroundMark x1="18138" y1="12632" x2="18138" y2="12632"/>
                        <a14:foregroundMark x1="17900" y1="23158" x2="17900" y2="23158"/>
                        <a14:foregroundMark x1="17900" y1="18421" x2="17900" y2="18421"/>
                        <a14:foregroundMark x1="12888" y1="27895" x2="12888" y2="27895"/>
                        <a14:foregroundMark x1="7637" y1="29474" x2="7637" y2="29474"/>
                        <a14:foregroundMark x1="6444" y1="29474" x2="6444" y2="29474"/>
                        <a14:foregroundMark x1="63484" y1="12105" x2="81862" y2="6316"/>
                        <a14:foregroundMark x1="48210" y1="17895" x2="56802" y2="14211"/>
                        <a14:foregroundMark x1="56563" y1="14737" x2="66348" y2="11053"/>
                        <a14:foregroundMark x1="58234" y1="20000" x2="67303" y2="20526"/>
                        <a14:foregroundMark x1="81623" y1="5789" x2="93556" y2="1053"/>
                        <a14:foregroundMark x1="90931" y1="20526" x2="94272" y2="20526"/>
                        <a14:foregroundMark x1="71122" y1="20526" x2="73270" y2="20000"/>
                        <a14:foregroundMark x1="76850" y1="20000" x2="78282" y2="19474"/>
                        <a14:backgroundMark x1="32220" y1="3158" x2="32220" y2="3158"/>
                        <a14:backgroundMark x1="31742" y1="12105" x2="31742" y2="12105"/>
                        <a14:backgroundMark x1="15513" y1="4211" x2="15513" y2="4211"/>
                        <a14:backgroundMark x1="6921" y1="6842" x2="6921" y2="6842"/>
                        <a14:backgroundMark x1="4773" y1="17895" x2="4773" y2="17895"/>
                        <a14:backgroundMark x1="2148" y1="32632" x2="2148" y2="32632"/>
                        <a14:backgroundMark x1="7876" y1="70526" x2="7876" y2="70526"/>
                        <a14:backgroundMark x1="14081" y1="69474" x2="14081" y2="69474"/>
                        <a14:backgroundMark x1="13604" y1="76316" x2="13604" y2="76316"/>
                        <a14:backgroundMark x1="8353" y1="81053" x2="8353" y2="81053"/>
                        <a14:backgroundMark x1="3341" y1="81053" x2="3341" y2="81053"/>
                        <a14:backgroundMark x1="2625" y1="68421" x2="2625" y2="68421"/>
                        <a14:backgroundMark x1="31265" y1="75263" x2="31265" y2="75263"/>
                        <a14:backgroundMark x1="31265" y1="75263" x2="31265" y2="75263"/>
                        <a14:backgroundMark x1="31265" y1="75263" x2="31265" y2="75263"/>
                        <a14:backgroundMark x1="26014" y1="72632" x2="26014" y2="72632"/>
                        <a14:backgroundMark x1="26492" y1="65789" x2="26492" y2="65789"/>
                        <a14:backgroundMark x1="30549" y1="67368" x2="30549" y2="67368"/>
                        <a14:backgroundMark x1="30072" y1="72632" x2="28640" y2="74211"/>
                        <a14:backgroundMark x1="36277" y1="46842" x2="36277" y2="46842"/>
                        <a14:backgroundMark x1="36277" y1="46842" x2="36277" y2="46842"/>
                        <a14:backgroundMark x1="36754" y1="43158" x2="36754" y2="40000"/>
                        <a14:backgroundMark x1="36754" y1="39474" x2="36754" y2="39474"/>
                        <a14:backgroundMark x1="36754" y1="39474" x2="36754" y2="39474"/>
                        <a14:backgroundMark x1="31265" y1="37368" x2="31265" y2="37368"/>
                        <a14:backgroundMark x1="31265" y1="37368" x2="31265" y2="37368"/>
                        <a14:backgroundMark x1="29117" y1="37368" x2="29117" y2="37368"/>
                        <a14:backgroundMark x1="28162" y1="42105" x2="28162" y2="42105"/>
                        <a14:backgroundMark x1="37232" y1="15789" x2="37232" y2="15789"/>
                        <a14:backgroundMark x1="37232" y1="15789" x2="37232" y2="15789"/>
                        <a14:backgroundMark x1="40334" y1="10000" x2="40334" y2="10000"/>
                        <a14:backgroundMark x1="40334" y1="10000" x2="40334" y2="10000"/>
                        <a14:backgroundMark x1="40334" y1="10000" x2="40334" y2="10000"/>
                        <a14:backgroundMark x1="11933" y1="10000" x2="11933" y2="10000"/>
                        <a14:backgroundMark x1="11933" y1="10000" x2="11933" y2="10000"/>
                        <a14:backgroundMark x1="42005" y1="51579" x2="42005" y2="51579"/>
                        <a14:backgroundMark x1="43437" y1="56842" x2="43437" y2="56842"/>
                        <a14:backgroundMark x1="43437" y1="51053" x2="43437" y2="51053"/>
                        <a14:backgroundMark x1="42959" y1="69474" x2="42959" y2="69474"/>
                        <a14:backgroundMark x1="42959" y1="69474" x2="42959" y2="69474"/>
                        <a14:backgroundMark x1="42959" y1="70526" x2="42959" y2="70526"/>
                        <a14:backgroundMark x1="43675" y1="75789" x2="43675" y2="75789"/>
                        <a14:backgroundMark x1="43675" y1="76316" x2="43675" y2="76316"/>
                        <a14:backgroundMark x1="52029" y1="60526" x2="52029" y2="60526"/>
                        <a14:backgroundMark x1="52029" y1="60526" x2="52029" y2="60000"/>
                        <a14:backgroundMark x1="51790" y1="27368" x2="51790" y2="27368"/>
                        <a14:backgroundMark x1="51790" y1="27368" x2="51790" y2="27368"/>
                        <a14:backgroundMark x1="53222" y1="41579" x2="53222" y2="45789"/>
                        <a14:backgroundMark x1="53222" y1="45789" x2="53222" y2="45789"/>
                        <a14:backgroundMark x1="62768" y1="31579" x2="61575" y2="40526"/>
                        <a14:backgroundMark x1="63007" y1="38947" x2="64916" y2="33158"/>
                        <a14:backgroundMark x1="71599" y1="35789" x2="70167" y2="75789"/>
                        <a14:backgroundMark x1="78759" y1="30000" x2="78520" y2="72105"/>
                        <a14:backgroundMark x1="73270" y1="13684" x2="93556" y2="10526"/>
                        <a14:backgroundMark x1="49403" y1="25789" x2="54654" y2="55789"/>
                        <a14:backgroundMark x1="62768" y1="15263" x2="76850" y2="14737"/>
                        <a14:backgroundMark x1="57041" y1="16842" x2="64678" y2="14737"/>
                        <a14:backgroundMark x1="53461" y1="4211" x2="69451" y2="1579"/>
                        <a14:backgroundMark x1="70167" y1="3158" x2="81623" y2="1579"/>
                      </a14:backgroundRemoval>
                    </a14:imgEffect>
                  </a14:imgLayer>
                </a14:imgProps>
              </a:ext>
              <a:ext uri="{28A0092B-C50C-407E-A947-70E740481C1C}">
                <a14:useLocalDpi xmlns:a14="http://schemas.microsoft.com/office/drawing/2010/main"/>
              </a:ext>
            </a:extLst>
          </a:blip>
          <a:stretch>
            <a:fillRect/>
          </a:stretch>
        </p:blipFill>
        <p:spPr>
          <a:xfrm>
            <a:off x="10063463" y="18283"/>
            <a:ext cx="2105608" cy="954810"/>
          </a:xfrm>
          <a:prstGeom prst="rect">
            <a:avLst/>
          </a:prstGeom>
        </p:spPr>
      </p:pic>
      <p:pic>
        <p:nvPicPr>
          <p:cNvPr id="17" name="Picture 16"/>
          <p:cNvPicPr>
            <a:picLocks noChangeAspect="1"/>
          </p:cNvPicPr>
          <p:nvPr userDrawn="1"/>
        </p:nvPicPr>
        <p:blipFill>
          <a:blip r:embed="rId10" cstate="screen">
            <a:extLst>
              <a:ext uri="{BEBA8EAE-BF5A-486C-A8C5-ECC9F3942E4B}">
                <a14:imgProps xmlns:a14="http://schemas.microsoft.com/office/drawing/2010/main">
                  <a14:imgLayer r:embed="rId11">
                    <a14:imgEffect>
                      <a14:backgroundRemoval t="89" b="81206" l="14658" r="86458">
                        <a14:foregroundMark x1="44643" y1="56294" x2="44643" y2="56294"/>
                      </a14:backgroundRemoval>
                    </a14:imgEffect>
                  </a14:imgLayer>
                </a14:imgProps>
              </a:ext>
              <a:ext uri="{28A0092B-C50C-407E-A947-70E740481C1C}">
                <a14:useLocalDpi xmlns:a14="http://schemas.microsoft.com/office/drawing/2010/main"/>
              </a:ext>
            </a:extLst>
          </a:blip>
          <a:stretch>
            <a:fillRect/>
          </a:stretch>
        </p:blipFill>
        <p:spPr>
          <a:xfrm>
            <a:off x="-22929" y="32023"/>
            <a:ext cx="1372897" cy="1152253"/>
          </a:xfrm>
          <a:prstGeom prst="rect">
            <a:avLst/>
          </a:prstGeom>
        </p:spPr>
      </p:pic>
    </p:spTree>
    <p:extLst>
      <p:ext uri="{BB962C8B-B14F-4D97-AF65-F5344CB8AC3E}">
        <p14:creationId xmlns:p14="http://schemas.microsoft.com/office/powerpoint/2010/main" val="390853174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4897" algn="ctr" rtl="0" fontAlgn="base">
        <a:spcBef>
          <a:spcPct val="0"/>
        </a:spcBef>
        <a:spcAft>
          <a:spcPct val="0"/>
        </a:spcAft>
        <a:defRPr sz="3600" b="1">
          <a:solidFill>
            <a:schemeClr val="folHlink"/>
          </a:solidFill>
          <a:latin typeface="Arial" charset="0"/>
        </a:defRPr>
      </a:lvl6pPr>
      <a:lvl7pPr marL="909795" algn="ctr" rtl="0" fontAlgn="base">
        <a:spcBef>
          <a:spcPct val="0"/>
        </a:spcBef>
        <a:spcAft>
          <a:spcPct val="0"/>
        </a:spcAft>
        <a:defRPr sz="3600" b="1">
          <a:solidFill>
            <a:schemeClr val="folHlink"/>
          </a:solidFill>
          <a:latin typeface="Arial" charset="0"/>
        </a:defRPr>
      </a:lvl7pPr>
      <a:lvl8pPr marL="1364693" algn="ctr" rtl="0" fontAlgn="base">
        <a:spcBef>
          <a:spcPct val="0"/>
        </a:spcBef>
        <a:spcAft>
          <a:spcPct val="0"/>
        </a:spcAft>
        <a:defRPr sz="3600" b="1">
          <a:solidFill>
            <a:schemeClr val="folHlink"/>
          </a:solidFill>
          <a:latin typeface="Arial" charset="0"/>
        </a:defRPr>
      </a:lvl8pPr>
      <a:lvl9pPr marL="1819589" algn="ctr" rtl="0" fontAlgn="base">
        <a:spcBef>
          <a:spcPct val="0"/>
        </a:spcBef>
        <a:spcAft>
          <a:spcPct val="0"/>
        </a:spcAft>
        <a:defRPr sz="3600" b="1">
          <a:solidFill>
            <a:schemeClr val="folHlink"/>
          </a:solidFill>
          <a:latin typeface="Arial" charset="0"/>
        </a:defRPr>
      </a:lvl9pPr>
    </p:titleStyle>
    <p:bodyStyle>
      <a:lvl1pPr marL="326991" indent="-326991" algn="l" rtl="0" eaLnBrk="0" fontAlgn="base" hangingPunct="0">
        <a:spcBef>
          <a:spcPct val="20000"/>
        </a:spcBef>
        <a:spcAft>
          <a:spcPct val="0"/>
        </a:spcAft>
        <a:buChar char="•"/>
        <a:defRPr sz="2400">
          <a:solidFill>
            <a:srgbClr val="16165D"/>
          </a:solidFill>
          <a:latin typeface="+mn-lt"/>
          <a:ea typeface="+mn-ea"/>
          <a:cs typeface="+mn-cs"/>
        </a:defRPr>
      </a:lvl1pPr>
      <a:lvl2pPr marL="725413" indent="-269847" algn="l" rtl="0" eaLnBrk="0" fontAlgn="base" hangingPunct="0">
        <a:spcBef>
          <a:spcPct val="20000"/>
        </a:spcBef>
        <a:spcAft>
          <a:spcPct val="0"/>
        </a:spcAft>
        <a:buChar char="•"/>
        <a:defRPr sz="2200">
          <a:solidFill>
            <a:srgbClr val="16165D"/>
          </a:solidFill>
          <a:latin typeface="+mn-lt"/>
        </a:defRPr>
      </a:lvl2pPr>
      <a:lvl3pPr marL="1125422" indent="-212703" algn="l" rtl="0" eaLnBrk="0" fontAlgn="base" hangingPunct="0">
        <a:spcBef>
          <a:spcPct val="20000"/>
        </a:spcBef>
        <a:spcAft>
          <a:spcPct val="0"/>
        </a:spcAft>
        <a:buChar char="•"/>
        <a:defRPr>
          <a:solidFill>
            <a:srgbClr val="16165D"/>
          </a:solidFill>
          <a:latin typeface="+mn-lt"/>
        </a:defRPr>
      </a:lvl3pPr>
      <a:lvl4pPr marL="1580987" indent="-212703" algn="l" rtl="0" eaLnBrk="0" fontAlgn="base" hangingPunct="0">
        <a:spcBef>
          <a:spcPct val="20000"/>
        </a:spcBef>
        <a:spcAft>
          <a:spcPct val="0"/>
        </a:spcAft>
        <a:defRPr>
          <a:solidFill>
            <a:schemeClr val="tx1"/>
          </a:solidFill>
          <a:latin typeface="+mn-lt"/>
        </a:defRPr>
      </a:lvl4pPr>
      <a:lvl5pPr marL="2036553" indent="-212703" algn="l" rtl="0" eaLnBrk="0" fontAlgn="base" hangingPunct="0">
        <a:spcBef>
          <a:spcPct val="20000"/>
        </a:spcBef>
        <a:spcAft>
          <a:spcPct val="0"/>
        </a:spcAft>
        <a:buChar char="»"/>
        <a:defRPr>
          <a:solidFill>
            <a:schemeClr val="tx1"/>
          </a:solidFill>
          <a:latin typeface="+mn-lt"/>
        </a:defRPr>
      </a:lvl5pPr>
      <a:lvl6pPr marL="2501935" indent="-227451" algn="l" rtl="0" fontAlgn="base">
        <a:spcBef>
          <a:spcPct val="20000"/>
        </a:spcBef>
        <a:spcAft>
          <a:spcPct val="0"/>
        </a:spcAft>
        <a:buChar char="»"/>
        <a:defRPr>
          <a:solidFill>
            <a:schemeClr val="tx1"/>
          </a:solidFill>
          <a:latin typeface="+mn-lt"/>
        </a:defRPr>
      </a:lvl6pPr>
      <a:lvl7pPr marL="2956829" indent="-227451" algn="l" rtl="0" fontAlgn="base">
        <a:spcBef>
          <a:spcPct val="20000"/>
        </a:spcBef>
        <a:spcAft>
          <a:spcPct val="0"/>
        </a:spcAft>
        <a:buChar char="»"/>
        <a:defRPr>
          <a:solidFill>
            <a:schemeClr val="tx1"/>
          </a:solidFill>
          <a:latin typeface="+mn-lt"/>
        </a:defRPr>
      </a:lvl7pPr>
      <a:lvl8pPr marL="3411726" indent="-227451" algn="l" rtl="0" fontAlgn="base">
        <a:spcBef>
          <a:spcPct val="20000"/>
        </a:spcBef>
        <a:spcAft>
          <a:spcPct val="0"/>
        </a:spcAft>
        <a:buChar char="»"/>
        <a:defRPr>
          <a:solidFill>
            <a:schemeClr val="tx1"/>
          </a:solidFill>
          <a:latin typeface="+mn-lt"/>
        </a:defRPr>
      </a:lvl8pPr>
      <a:lvl9pPr marL="3866618" indent="-227451" algn="l" rtl="0" fontAlgn="base">
        <a:spcBef>
          <a:spcPct val="20000"/>
        </a:spcBef>
        <a:spcAft>
          <a:spcPct val="0"/>
        </a:spcAft>
        <a:buChar char="»"/>
        <a:defRPr>
          <a:solidFill>
            <a:schemeClr val="tx1"/>
          </a:solidFill>
          <a:latin typeface="+mn-lt"/>
        </a:defRPr>
      </a:lvl9pPr>
    </p:bodyStyle>
    <p:otherStyle>
      <a:defPPr>
        <a:defRPr lang="en-US"/>
      </a:defPPr>
      <a:lvl1pPr marL="0" algn="l" defTabSz="909795" rtl="0" eaLnBrk="1" latinLnBrk="0" hangingPunct="1">
        <a:defRPr sz="1800" kern="1200">
          <a:solidFill>
            <a:schemeClr val="tx1"/>
          </a:solidFill>
          <a:latin typeface="+mn-lt"/>
          <a:ea typeface="+mn-ea"/>
          <a:cs typeface="+mn-cs"/>
        </a:defRPr>
      </a:lvl1pPr>
      <a:lvl2pPr marL="454897" algn="l" defTabSz="909795" rtl="0" eaLnBrk="1" latinLnBrk="0" hangingPunct="1">
        <a:defRPr sz="1800" kern="1200">
          <a:solidFill>
            <a:schemeClr val="tx1"/>
          </a:solidFill>
          <a:latin typeface="+mn-lt"/>
          <a:ea typeface="+mn-ea"/>
          <a:cs typeface="+mn-cs"/>
        </a:defRPr>
      </a:lvl2pPr>
      <a:lvl3pPr marL="909795" algn="l" defTabSz="909795" rtl="0" eaLnBrk="1" latinLnBrk="0" hangingPunct="1">
        <a:defRPr sz="1800" kern="1200">
          <a:solidFill>
            <a:schemeClr val="tx1"/>
          </a:solidFill>
          <a:latin typeface="+mn-lt"/>
          <a:ea typeface="+mn-ea"/>
          <a:cs typeface="+mn-cs"/>
        </a:defRPr>
      </a:lvl3pPr>
      <a:lvl4pPr marL="1364693" algn="l" defTabSz="909795" rtl="0" eaLnBrk="1" latinLnBrk="0" hangingPunct="1">
        <a:defRPr sz="1800" kern="1200">
          <a:solidFill>
            <a:schemeClr val="tx1"/>
          </a:solidFill>
          <a:latin typeface="+mn-lt"/>
          <a:ea typeface="+mn-ea"/>
          <a:cs typeface="+mn-cs"/>
        </a:defRPr>
      </a:lvl4pPr>
      <a:lvl5pPr marL="1819589" algn="l" defTabSz="909795" rtl="0" eaLnBrk="1" latinLnBrk="0" hangingPunct="1">
        <a:defRPr sz="1800" kern="1200">
          <a:solidFill>
            <a:schemeClr val="tx1"/>
          </a:solidFill>
          <a:latin typeface="+mn-lt"/>
          <a:ea typeface="+mn-ea"/>
          <a:cs typeface="+mn-cs"/>
        </a:defRPr>
      </a:lvl5pPr>
      <a:lvl6pPr marL="2274481" algn="l" defTabSz="909795" rtl="0" eaLnBrk="1" latinLnBrk="0" hangingPunct="1">
        <a:defRPr sz="1800" kern="1200">
          <a:solidFill>
            <a:schemeClr val="tx1"/>
          </a:solidFill>
          <a:latin typeface="+mn-lt"/>
          <a:ea typeface="+mn-ea"/>
          <a:cs typeface="+mn-cs"/>
        </a:defRPr>
      </a:lvl6pPr>
      <a:lvl7pPr marL="2729382" algn="l" defTabSz="909795" rtl="0" eaLnBrk="1" latinLnBrk="0" hangingPunct="1">
        <a:defRPr sz="1800" kern="1200">
          <a:solidFill>
            <a:schemeClr val="tx1"/>
          </a:solidFill>
          <a:latin typeface="+mn-lt"/>
          <a:ea typeface="+mn-ea"/>
          <a:cs typeface="+mn-cs"/>
        </a:defRPr>
      </a:lvl7pPr>
      <a:lvl8pPr marL="3184279" algn="l" defTabSz="909795" rtl="0" eaLnBrk="1" latinLnBrk="0" hangingPunct="1">
        <a:defRPr sz="1800" kern="1200">
          <a:solidFill>
            <a:schemeClr val="tx1"/>
          </a:solidFill>
          <a:latin typeface="+mn-lt"/>
          <a:ea typeface="+mn-ea"/>
          <a:cs typeface="+mn-cs"/>
        </a:defRPr>
      </a:lvl8pPr>
      <a:lvl9pPr marL="3639176" algn="l" defTabSz="90979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Rectangle 2"/>
          <p:cNvSpPr>
            <a:spLocks noGrp="1" noChangeArrowheads="1"/>
          </p:cNvSpPr>
          <p:nvPr>
            <p:ph type="body" idx="1"/>
          </p:nvPr>
        </p:nvSpPr>
        <p:spPr bwMode="auto">
          <a:xfrm>
            <a:off x="508000" y="1295401"/>
            <a:ext cx="10966451" cy="4800600"/>
          </a:xfrm>
          <a:prstGeom prst="rect">
            <a:avLst/>
          </a:prstGeom>
          <a:noFill/>
          <a:ln w="9525">
            <a:noFill/>
            <a:miter lim="800000"/>
            <a:headEnd/>
            <a:tailEnd/>
          </a:ln>
        </p:spPr>
        <p:txBody>
          <a:bodyPr vert="horz" wrap="square" lIns="90941" tIns="45473" rIns="90941" bIns="4547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972803" name="Rectangle 3"/>
          <p:cNvSpPr>
            <a:spLocks noChangeArrowheads="1"/>
          </p:cNvSpPr>
          <p:nvPr userDrawn="1"/>
        </p:nvSpPr>
        <p:spPr bwMode="auto">
          <a:xfrm flipV="1">
            <a:off x="0" y="6451610"/>
            <a:ext cx="3508310" cy="99246"/>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972804" name="Rectangle 4"/>
          <p:cNvSpPr>
            <a:spLocks noChangeArrowheads="1"/>
          </p:cNvSpPr>
          <p:nvPr userDrawn="1"/>
        </p:nvSpPr>
        <p:spPr bwMode="auto">
          <a:xfrm flipV="1">
            <a:off x="8696132" y="6450844"/>
            <a:ext cx="3476822" cy="100012"/>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972808" name="Rectangle 8"/>
          <p:cNvSpPr>
            <a:spLocks noChangeArrowheads="1"/>
          </p:cNvSpPr>
          <p:nvPr userDrawn="1"/>
        </p:nvSpPr>
        <p:spPr bwMode="auto">
          <a:xfrm flipV="1">
            <a:off x="7978059" y="967050"/>
            <a:ext cx="4213941" cy="89264"/>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3079" name="Rectangle 9"/>
          <p:cNvSpPr>
            <a:spLocks noGrp="1" noChangeArrowheads="1"/>
          </p:cNvSpPr>
          <p:nvPr>
            <p:ph type="title"/>
          </p:nvPr>
        </p:nvSpPr>
        <p:spPr bwMode="auto">
          <a:xfrm>
            <a:off x="0" y="0"/>
            <a:ext cx="12192000" cy="1028700"/>
          </a:xfrm>
          <a:prstGeom prst="rect">
            <a:avLst/>
          </a:prstGeom>
          <a:noFill/>
          <a:ln w="9525">
            <a:noFill/>
            <a:miter lim="800000"/>
            <a:headEnd/>
            <a:tailEnd/>
          </a:ln>
        </p:spPr>
        <p:txBody>
          <a:bodyPr vert="horz" wrap="square" lIns="90941" tIns="45473" rIns="90941" bIns="45473" numCol="1" anchor="ctr" anchorCtr="0" compatLnSpc="1">
            <a:prstTxWarp prst="textNoShape">
              <a:avLst/>
            </a:prstTxWarp>
          </a:bodyPr>
          <a:lstStyle/>
          <a:p>
            <a:pPr lvl="0"/>
            <a:r>
              <a:rPr lang="en-US" dirty="0"/>
              <a:t>Click to edit Master title style</a:t>
            </a:r>
          </a:p>
        </p:txBody>
      </p:sp>
      <p:sp>
        <p:nvSpPr>
          <p:cNvPr id="972810" name="Rectangle 10"/>
          <p:cNvSpPr>
            <a:spLocks noChangeArrowheads="1"/>
          </p:cNvSpPr>
          <p:nvPr userDrawn="1"/>
        </p:nvSpPr>
        <p:spPr bwMode="auto">
          <a:xfrm flipV="1">
            <a:off x="0" y="967050"/>
            <a:ext cx="4021494" cy="89264"/>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15" name="Text Box 7"/>
          <p:cNvSpPr txBox="1">
            <a:spLocks noChangeArrowheads="1"/>
          </p:cNvSpPr>
          <p:nvPr userDrawn="1"/>
        </p:nvSpPr>
        <p:spPr bwMode="auto">
          <a:xfrm>
            <a:off x="508000" y="874510"/>
            <a:ext cx="10966451" cy="284102"/>
          </a:xfrm>
          <a:prstGeom prst="rect">
            <a:avLst/>
          </a:prstGeom>
          <a:noFill/>
          <a:ln w="9525">
            <a:noFill/>
            <a:miter lim="800000"/>
            <a:headEnd/>
            <a:tailEnd/>
          </a:ln>
          <a:effectLst/>
        </p:spPr>
        <p:txBody>
          <a:bodyPr wrap="square" lIns="83234" tIns="41617" rIns="83234" bIns="41617">
            <a:spAutoFit/>
          </a:bodyPr>
          <a:lstStyle/>
          <a:p>
            <a:pPr algn="ctr" defTabSz="832492" eaLnBrk="0" fontAlgn="auto" hangingPunct="0">
              <a:spcBef>
                <a:spcPts val="0"/>
              </a:spcBef>
              <a:spcAft>
                <a:spcPts val="0"/>
              </a:spcAft>
              <a:defRPr/>
            </a:pPr>
            <a:r>
              <a:rPr lang="en-US" sz="1300" b="1" i="1" dirty="0">
                <a:solidFill>
                  <a:srgbClr val="000066"/>
                </a:solidFill>
                <a:latin typeface="+mn-lt"/>
                <a:cs typeface="+mn-cs"/>
              </a:rPr>
              <a:t>The AFIT of Today is the Air Force of Tomorrow</a:t>
            </a:r>
          </a:p>
        </p:txBody>
      </p:sp>
      <p:sp>
        <p:nvSpPr>
          <p:cNvPr id="18" name="Text Box 5"/>
          <p:cNvSpPr txBox="1">
            <a:spLocks noChangeArrowheads="1"/>
          </p:cNvSpPr>
          <p:nvPr userDrawn="1"/>
        </p:nvSpPr>
        <p:spPr bwMode="auto">
          <a:xfrm>
            <a:off x="237694" y="6378575"/>
            <a:ext cx="11731406" cy="268288"/>
          </a:xfrm>
          <a:prstGeom prst="rect">
            <a:avLst/>
          </a:prstGeom>
          <a:noFill/>
          <a:ln w="9525">
            <a:noFill/>
            <a:miter lim="800000"/>
            <a:headEnd/>
            <a:tailEnd/>
          </a:ln>
          <a:effectLst/>
        </p:spPr>
        <p:txBody>
          <a:bodyPr wrap="square" lIns="82920" tIns="41464" rIns="82920" bIns="41464">
            <a:spAutoFit/>
          </a:bodyPr>
          <a:lstStyle/>
          <a:p>
            <a:pPr algn="ctr" defTabSz="829838" fontAlgn="auto">
              <a:spcBef>
                <a:spcPts val="0"/>
              </a:spcBef>
              <a:spcAft>
                <a:spcPts val="0"/>
              </a:spcAft>
              <a:defRPr/>
            </a:pPr>
            <a:r>
              <a:rPr lang="en-US" sz="1200" b="1" i="1" dirty="0">
                <a:solidFill>
                  <a:srgbClr val="000066"/>
                </a:solidFill>
              </a:rPr>
              <a:t>Air University: The Intellectual and Leadership Center of the Air Force</a:t>
            </a:r>
          </a:p>
        </p:txBody>
      </p:sp>
      <p:sp>
        <p:nvSpPr>
          <p:cNvPr id="19" name="Text Box 13"/>
          <p:cNvSpPr txBox="1">
            <a:spLocks noChangeArrowheads="1"/>
          </p:cNvSpPr>
          <p:nvPr userDrawn="1"/>
        </p:nvSpPr>
        <p:spPr bwMode="auto">
          <a:xfrm>
            <a:off x="0" y="6600825"/>
            <a:ext cx="12172953" cy="268288"/>
          </a:xfrm>
          <a:prstGeom prst="rect">
            <a:avLst/>
          </a:prstGeom>
          <a:noFill/>
          <a:ln w="9525">
            <a:noFill/>
            <a:miter lim="800000"/>
            <a:headEnd/>
            <a:tailEnd/>
          </a:ln>
          <a:effectLst/>
        </p:spPr>
        <p:txBody>
          <a:bodyPr wrap="square" lIns="82165" tIns="41091" rIns="82165" bIns="41091">
            <a:spAutoFit/>
          </a:bodyPr>
          <a:lstStyle/>
          <a:p>
            <a:pPr algn="ctr" defTabSz="820148" fontAlgn="auto">
              <a:spcBef>
                <a:spcPts val="0"/>
              </a:spcBef>
              <a:spcAft>
                <a:spcPts val="0"/>
              </a:spcAft>
              <a:defRPr/>
            </a:pPr>
            <a:r>
              <a:rPr lang="en-US" sz="1200" b="1" i="1" dirty="0">
                <a:solidFill>
                  <a:srgbClr val="002060"/>
                </a:solidFill>
                <a:cs typeface="+mn-cs"/>
              </a:rPr>
              <a:t>Aim High ... Fly-Fight-Win</a:t>
            </a:r>
            <a:endParaRPr lang="en-US" sz="1200" i="1" dirty="0">
              <a:solidFill>
                <a:srgbClr val="000000"/>
              </a:solidFill>
              <a:latin typeface="+mn-lt"/>
              <a:cs typeface="+mn-cs"/>
            </a:endParaRPr>
          </a:p>
        </p:txBody>
      </p:sp>
      <p:pic>
        <p:nvPicPr>
          <p:cNvPr id="2" name="Picture 1"/>
          <p:cNvPicPr>
            <a:picLocks noChangeAspect="1"/>
          </p:cNvPicPr>
          <p:nvPr userDrawn="1"/>
        </p:nvPicPr>
        <p:blipFill>
          <a:blip r:embed="rId7" cstate="email">
            <a:extLst>
              <a:ext uri="{BEBA8EAE-BF5A-486C-A8C5-ECC9F3942E4B}">
                <a14:imgProps xmlns:a14="http://schemas.microsoft.com/office/drawing/2010/main">
                  <a14:imgLayer r:embed="rId8">
                    <a14:imgEffect>
                      <a14:backgroundRemoval t="0" b="100000" l="239" r="100000">
                        <a14:foregroundMark x1="20048" y1="8421" x2="20048" y2="8421"/>
                        <a14:foregroundMark x1="18854" y1="10526" x2="18854" y2="10526"/>
                        <a14:foregroundMark x1="18138" y1="16316" x2="18138" y2="16316"/>
                        <a14:foregroundMark x1="18138" y1="12632" x2="18138" y2="12632"/>
                        <a14:foregroundMark x1="17900" y1="23158" x2="17900" y2="23158"/>
                        <a14:foregroundMark x1="17900" y1="18421" x2="17900" y2="18421"/>
                        <a14:foregroundMark x1="12888" y1="27895" x2="12888" y2="27895"/>
                        <a14:foregroundMark x1="7637" y1="29474" x2="7637" y2="29474"/>
                        <a14:foregroundMark x1="6444" y1="29474" x2="6444" y2="29474"/>
                        <a14:foregroundMark x1="63484" y1="12105" x2="81862" y2="6316"/>
                        <a14:foregroundMark x1="48210" y1="17895" x2="56802" y2="14211"/>
                        <a14:foregroundMark x1="56563" y1="14737" x2="66348" y2="11053"/>
                        <a14:foregroundMark x1="58234" y1="20000" x2="67303" y2="20526"/>
                        <a14:foregroundMark x1="81623" y1="5789" x2="93556" y2="1053"/>
                        <a14:foregroundMark x1="90931" y1="20526" x2="94272" y2="20526"/>
                        <a14:foregroundMark x1="71122" y1="20526" x2="73270" y2="20000"/>
                        <a14:foregroundMark x1="76850" y1="20000" x2="78282" y2="19474"/>
                        <a14:backgroundMark x1="32220" y1="3158" x2="32220" y2="3158"/>
                        <a14:backgroundMark x1="31742" y1="12105" x2="31742" y2="12105"/>
                        <a14:backgroundMark x1="15513" y1="4211" x2="15513" y2="4211"/>
                        <a14:backgroundMark x1="6921" y1="6842" x2="6921" y2="6842"/>
                        <a14:backgroundMark x1="4773" y1="17895" x2="4773" y2="17895"/>
                        <a14:backgroundMark x1="2148" y1="32632" x2="2148" y2="32632"/>
                        <a14:backgroundMark x1="7876" y1="70526" x2="7876" y2="70526"/>
                        <a14:backgroundMark x1="14081" y1="69474" x2="14081" y2="69474"/>
                        <a14:backgroundMark x1="13604" y1="76316" x2="13604" y2="76316"/>
                        <a14:backgroundMark x1="8353" y1="81053" x2="8353" y2="81053"/>
                        <a14:backgroundMark x1="3341" y1="81053" x2="3341" y2="81053"/>
                        <a14:backgroundMark x1="2625" y1="68421" x2="2625" y2="68421"/>
                        <a14:backgroundMark x1="31265" y1="75263" x2="31265" y2="75263"/>
                        <a14:backgroundMark x1="31265" y1="75263" x2="31265" y2="75263"/>
                        <a14:backgroundMark x1="31265" y1="75263" x2="31265" y2="75263"/>
                        <a14:backgroundMark x1="26014" y1="72632" x2="26014" y2="72632"/>
                        <a14:backgroundMark x1="26492" y1="65789" x2="26492" y2="65789"/>
                        <a14:backgroundMark x1="30549" y1="67368" x2="30549" y2="67368"/>
                        <a14:backgroundMark x1="30072" y1="72632" x2="28640" y2="74211"/>
                        <a14:backgroundMark x1="36277" y1="46842" x2="36277" y2="46842"/>
                        <a14:backgroundMark x1="36277" y1="46842" x2="36277" y2="46842"/>
                        <a14:backgroundMark x1="36754" y1="43158" x2="36754" y2="40000"/>
                        <a14:backgroundMark x1="36754" y1="39474" x2="36754" y2="39474"/>
                        <a14:backgroundMark x1="36754" y1="39474" x2="36754" y2="39474"/>
                        <a14:backgroundMark x1="31265" y1="37368" x2="31265" y2="37368"/>
                        <a14:backgroundMark x1="31265" y1="37368" x2="31265" y2="37368"/>
                        <a14:backgroundMark x1="29117" y1="37368" x2="29117" y2="37368"/>
                        <a14:backgroundMark x1="28162" y1="42105" x2="28162" y2="42105"/>
                        <a14:backgroundMark x1="37232" y1="15789" x2="37232" y2="15789"/>
                        <a14:backgroundMark x1="37232" y1="15789" x2="37232" y2="15789"/>
                        <a14:backgroundMark x1="40334" y1="10000" x2="40334" y2="10000"/>
                        <a14:backgroundMark x1="40334" y1="10000" x2="40334" y2="10000"/>
                        <a14:backgroundMark x1="40334" y1="10000" x2="40334" y2="10000"/>
                        <a14:backgroundMark x1="11933" y1="10000" x2="11933" y2="10000"/>
                        <a14:backgroundMark x1="11933" y1="10000" x2="11933" y2="10000"/>
                        <a14:backgroundMark x1="42005" y1="51579" x2="42005" y2="51579"/>
                        <a14:backgroundMark x1="43437" y1="56842" x2="43437" y2="56842"/>
                        <a14:backgroundMark x1="43437" y1="51053" x2="43437" y2="51053"/>
                        <a14:backgroundMark x1="42959" y1="69474" x2="42959" y2="69474"/>
                        <a14:backgroundMark x1="42959" y1="69474" x2="42959" y2="69474"/>
                        <a14:backgroundMark x1="42959" y1="70526" x2="42959" y2="70526"/>
                        <a14:backgroundMark x1="43675" y1="75789" x2="43675" y2="75789"/>
                        <a14:backgroundMark x1="43675" y1="76316" x2="43675" y2="76316"/>
                        <a14:backgroundMark x1="52029" y1="60526" x2="52029" y2="60526"/>
                        <a14:backgroundMark x1="52029" y1="60526" x2="52029" y2="60000"/>
                        <a14:backgroundMark x1="51790" y1="27368" x2="51790" y2="27368"/>
                        <a14:backgroundMark x1="51790" y1="27368" x2="51790" y2="27368"/>
                        <a14:backgroundMark x1="53222" y1="41579" x2="53222" y2="45789"/>
                        <a14:backgroundMark x1="53222" y1="45789" x2="53222" y2="45789"/>
                        <a14:backgroundMark x1="62768" y1="31579" x2="61575" y2="40526"/>
                        <a14:backgroundMark x1="63007" y1="38947" x2="64916" y2="33158"/>
                        <a14:backgroundMark x1="71599" y1="35789" x2="70167" y2="75789"/>
                        <a14:backgroundMark x1="78759" y1="30000" x2="78520" y2="72105"/>
                        <a14:backgroundMark x1="73270" y1="13684" x2="93556" y2="10526"/>
                        <a14:backgroundMark x1="49403" y1="25789" x2="54654" y2="55789"/>
                        <a14:backgroundMark x1="62768" y1="15263" x2="76850" y2="14737"/>
                        <a14:backgroundMark x1="57041" y1="16842" x2="64678" y2="14737"/>
                        <a14:backgroundMark x1="53461" y1="4211" x2="69451" y2="1579"/>
                        <a14:backgroundMark x1="70167" y1="3158" x2="81623" y2="1579"/>
                      </a14:backgroundRemoval>
                    </a14:imgEffect>
                  </a14:imgLayer>
                </a14:imgProps>
              </a:ext>
              <a:ext uri="{28A0092B-C50C-407E-A947-70E740481C1C}">
                <a14:useLocalDpi xmlns:a14="http://schemas.microsoft.com/office/drawing/2010/main"/>
              </a:ext>
            </a:extLst>
          </a:blip>
          <a:stretch>
            <a:fillRect/>
          </a:stretch>
        </p:blipFill>
        <p:spPr>
          <a:xfrm>
            <a:off x="10063463" y="18283"/>
            <a:ext cx="2105608" cy="954810"/>
          </a:xfrm>
          <a:prstGeom prst="rect">
            <a:avLst/>
          </a:prstGeom>
        </p:spPr>
      </p:pic>
      <p:pic>
        <p:nvPicPr>
          <p:cNvPr id="17" name="Picture 16"/>
          <p:cNvPicPr>
            <a:picLocks noChangeAspect="1"/>
          </p:cNvPicPr>
          <p:nvPr userDrawn="1"/>
        </p:nvPicPr>
        <p:blipFill>
          <a:blip r:embed="rId9" cstate="screen">
            <a:extLst>
              <a:ext uri="{BEBA8EAE-BF5A-486C-A8C5-ECC9F3942E4B}">
                <a14:imgProps xmlns:a14="http://schemas.microsoft.com/office/drawing/2010/main">
                  <a14:imgLayer r:embed="rId10">
                    <a14:imgEffect>
                      <a14:backgroundRemoval t="89" b="81206" l="14658" r="86458">
                        <a14:foregroundMark x1="44643" y1="56294" x2="44643" y2="56294"/>
                      </a14:backgroundRemoval>
                    </a14:imgEffect>
                  </a14:imgLayer>
                </a14:imgProps>
              </a:ext>
              <a:ext uri="{28A0092B-C50C-407E-A947-70E740481C1C}">
                <a14:useLocalDpi xmlns:a14="http://schemas.microsoft.com/office/drawing/2010/main"/>
              </a:ext>
            </a:extLst>
          </a:blip>
          <a:stretch>
            <a:fillRect/>
          </a:stretch>
        </p:blipFill>
        <p:spPr>
          <a:xfrm>
            <a:off x="-22929" y="32023"/>
            <a:ext cx="1372897" cy="1152253"/>
          </a:xfrm>
          <a:prstGeom prst="rect">
            <a:avLst/>
          </a:prstGeom>
        </p:spPr>
      </p:pic>
    </p:spTree>
    <p:extLst>
      <p:ext uri="{BB962C8B-B14F-4D97-AF65-F5344CB8AC3E}">
        <p14:creationId xmlns:p14="http://schemas.microsoft.com/office/powerpoint/2010/main" val="33429102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4897" algn="ctr" rtl="0" fontAlgn="base">
        <a:spcBef>
          <a:spcPct val="0"/>
        </a:spcBef>
        <a:spcAft>
          <a:spcPct val="0"/>
        </a:spcAft>
        <a:defRPr sz="3600" b="1">
          <a:solidFill>
            <a:schemeClr val="folHlink"/>
          </a:solidFill>
          <a:latin typeface="Arial" charset="0"/>
        </a:defRPr>
      </a:lvl6pPr>
      <a:lvl7pPr marL="909795" algn="ctr" rtl="0" fontAlgn="base">
        <a:spcBef>
          <a:spcPct val="0"/>
        </a:spcBef>
        <a:spcAft>
          <a:spcPct val="0"/>
        </a:spcAft>
        <a:defRPr sz="3600" b="1">
          <a:solidFill>
            <a:schemeClr val="folHlink"/>
          </a:solidFill>
          <a:latin typeface="Arial" charset="0"/>
        </a:defRPr>
      </a:lvl7pPr>
      <a:lvl8pPr marL="1364693" algn="ctr" rtl="0" fontAlgn="base">
        <a:spcBef>
          <a:spcPct val="0"/>
        </a:spcBef>
        <a:spcAft>
          <a:spcPct val="0"/>
        </a:spcAft>
        <a:defRPr sz="3600" b="1">
          <a:solidFill>
            <a:schemeClr val="folHlink"/>
          </a:solidFill>
          <a:latin typeface="Arial" charset="0"/>
        </a:defRPr>
      </a:lvl8pPr>
      <a:lvl9pPr marL="1819589" algn="ctr" rtl="0" fontAlgn="base">
        <a:spcBef>
          <a:spcPct val="0"/>
        </a:spcBef>
        <a:spcAft>
          <a:spcPct val="0"/>
        </a:spcAft>
        <a:defRPr sz="3600" b="1">
          <a:solidFill>
            <a:schemeClr val="folHlink"/>
          </a:solidFill>
          <a:latin typeface="Arial" charset="0"/>
        </a:defRPr>
      </a:lvl9pPr>
    </p:titleStyle>
    <p:bodyStyle>
      <a:lvl1pPr marL="326991" indent="-326991" algn="l" rtl="0" eaLnBrk="0" fontAlgn="base" hangingPunct="0">
        <a:spcBef>
          <a:spcPct val="20000"/>
        </a:spcBef>
        <a:spcAft>
          <a:spcPct val="0"/>
        </a:spcAft>
        <a:buChar char="•"/>
        <a:defRPr sz="2400">
          <a:solidFill>
            <a:srgbClr val="16165D"/>
          </a:solidFill>
          <a:latin typeface="+mn-lt"/>
          <a:ea typeface="+mn-ea"/>
          <a:cs typeface="+mn-cs"/>
        </a:defRPr>
      </a:lvl1pPr>
      <a:lvl2pPr marL="725413" indent="-269847" algn="l" rtl="0" eaLnBrk="0" fontAlgn="base" hangingPunct="0">
        <a:spcBef>
          <a:spcPct val="20000"/>
        </a:spcBef>
        <a:spcAft>
          <a:spcPct val="0"/>
        </a:spcAft>
        <a:buChar char="•"/>
        <a:defRPr sz="2200">
          <a:solidFill>
            <a:srgbClr val="16165D"/>
          </a:solidFill>
          <a:latin typeface="+mn-lt"/>
        </a:defRPr>
      </a:lvl2pPr>
      <a:lvl3pPr marL="1125422" indent="-212703" algn="l" rtl="0" eaLnBrk="0" fontAlgn="base" hangingPunct="0">
        <a:spcBef>
          <a:spcPct val="20000"/>
        </a:spcBef>
        <a:spcAft>
          <a:spcPct val="0"/>
        </a:spcAft>
        <a:buChar char="•"/>
        <a:defRPr>
          <a:solidFill>
            <a:srgbClr val="16165D"/>
          </a:solidFill>
          <a:latin typeface="+mn-lt"/>
        </a:defRPr>
      </a:lvl3pPr>
      <a:lvl4pPr marL="1580987" indent="-212703" algn="l" rtl="0" eaLnBrk="0" fontAlgn="base" hangingPunct="0">
        <a:spcBef>
          <a:spcPct val="20000"/>
        </a:spcBef>
        <a:spcAft>
          <a:spcPct val="0"/>
        </a:spcAft>
        <a:defRPr>
          <a:solidFill>
            <a:schemeClr val="tx1"/>
          </a:solidFill>
          <a:latin typeface="+mn-lt"/>
        </a:defRPr>
      </a:lvl4pPr>
      <a:lvl5pPr marL="2036553" indent="-212703" algn="l" rtl="0" eaLnBrk="0" fontAlgn="base" hangingPunct="0">
        <a:spcBef>
          <a:spcPct val="20000"/>
        </a:spcBef>
        <a:spcAft>
          <a:spcPct val="0"/>
        </a:spcAft>
        <a:buChar char="»"/>
        <a:defRPr>
          <a:solidFill>
            <a:schemeClr val="tx1"/>
          </a:solidFill>
          <a:latin typeface="+mn-lt"/>
        </a:defRPr>
      </a:lvl5pPr>
      <a:lvl6pPr marL="2501935" indent="-227451" algn="l" rtl="0" fontAlgn="base">
        <a:spcBef>
          <a:spcPct val="20000"/>
        </a:spcBef>
        <a:spcAft>
          <a:spcPct val="0"/>
        </a:spcAft>
        <a:buChar char="»"/>
        <a:defRPr>
          <a:solidFill>
            <a:schemeClr val="tx1"/>
          </a:solidFill>
          <a:latin typeface="+mn-lt"/>
        </a:defRPr>
      </a:lvl6pPr>
      <a:lvl7pPr marL="2956829" indent="-227451" algn="l" rtl="0" fontAlgn="base">
        <a:spcBef>
          <a:spcPct val="20000"/>
        </a:spcBef>
        <a:spcAft>
          <a:spcPct val="0"/>
        </a:spcAft>
        <a:buChar char="»"/>
        <a:defRPr>
          <a:solidFill>
            <a:schemeClr val="tx1"/>
          </a:solidFill>
          <a:latin typeface="+mn-lt"/>
        </a:defRPr>
      </a:lvl7pPr>
      <a:lvl8pPr marL="3411726" indent="-227451" algn="l" rtl="0" fontAlgn="base">
        <a:spcBef>
          <a:spcPct val="20000"/>
        </a:spcBef>
        <a:spcAft>
          <a:spcPct val="0"/>
        </a:spcAft>
        <a:buChar char="»"/>
        <a:defRPr>
          <a:solidFill>
            <a:schemeClr val="tx1"/>
          </a:solidFill>
          <a:latin typeface="+mn-lt"/>
        </a:defRPr>
      </a:lvl8pPr>
      <a:lvl9pPr marL="3866618" indent="-227451" algn="l" rtl="0" fontAlgn="base">
        <a:spcBef>
          <a:spcPct val="20000"/>
        </a:spcBef>
        <a:spcAft>
          <a:spcPct val="0"/>
        </a:spcAft>
        <a:buChar char="»"/>
        <a:defRPr>
          <a:solidFill>
            <a:schemeClr val="tx1"/>
          </a:solidFill>
          <a:latin typeface="+mn-lt"/>
        </a:defRPr>
      </a:lvl9pPr>
    </p:bodyStyle>
    <p:otherStyle>
      <a:defPPr>
        <a:defRPr lang="en-US"/>
      </a:defPPr>
      <a:lvl1pPr marL="0" algn="l" defTabSz="909795" rtl="0" eaLnBrk="1" latinLnBrk="0" hangingPunct="1">
        <a:defRPr sz="1800" kern="1200">
          <a:solidFill>
            <a:schemeClr val="tx1"/>
          </a:solidFill>
          <a:latin typeface="+mn-lt"/>
          <a:ea typeface="+mn-ea"/>
          <a:cs typeface="+mn-cs"/>
        </a:defRPr>
      </a:lvl1pPr>
      <a:lvl2pPr marL="454897" algn="l" defTabSz="909795" rtl="0" eaLnBrk="1" latinLnBrk="0" hangingPunct="1">
        <a:defRPr sz="1800" kern="1200">
          <a:solidFill>
            <a:schemeClr val="tx1"/>
          </a:solidFill>
          <a:latin typeface="+mn-lt"/>
          <a:ea typeface="+mn-ea"/>
          <a:cs typeface="+mn-cs"/>
        </a:defRPr>
      </a:lvl2pPr>
      <a:lvl3pPr marL="909795" algn="l" defTabSz="909795" rtl="0" eaLnBrk="1" latinLnBrk="0" hangingPunct="1">
        <a:defRPr sz="1800" kern="1200">
          <a:solidFill>
            <a:schemeClr val="tx1"/>
          </a:solidFill>
          <a:latin typeface="+mn-lt"/>
          <a:ea typeface="+mn-ea"/>
          <a:cs typeface="+mn-cs"/>
        </a:defRPr>
      </a:lvl3pPr>
      <a:lvl4pPr marL="1364693" algn="l" defTabSz="909795" rtl="0" eaLnBrk="1" latinLnBrk="0" hangingPunct="1">
        <a:defRPr sz="1800" kern="1200">
          <a:solidFill>
            <a:schemeClr val="tx1"/>
          </a:solidFill>
          <a:latin typeface="+mn-lt"/>
          <a:ea typeface="+mn-ea"/>
          <a:cs typeface="+mn-cs"/>
        </a:defRPr>
      </a:lvl4pPr>
      <a:lvl5pPr marL="1819589" algn="l" defTabSz="909795" rtl="0" eaLnBrk="1" latinLnBrk="0" hangingPunct="1">
        <a:defRPr sz="1800" kern="1200">
          <a:solidFill>
            <a:schemeClr val="tx1"/>
          </a:solidFill>
          <a:latin typeface="+mn-lt"/>
          <a:ea typeface="+mn-ea"/>
          <a:cs typeface="+mn-cs"/>
        </a:defRPr>
      </a:lvl5pPr>
      <a:lvl6pPr marL="2274481" algn="l" defTabSz="909795" rtl="0" eaLnBrk="1" latinLnBrk="0" hangingPunct="1">
        <a:defRPr sz="1800" kern="1200">
          <a:solidFill>
            <a:schemeClr val="tx1"/>
          </a:solidFill>
          <a:latin typeface="+mn-lt"/>
          <a:ea typeface="+mn-ea"/>
          <a:cs typeface="+mn-cs"/>
        </a:defRPr>
      </a:lvl6pPr>
      <a:lvl7pPr marL="2729382" algn="l" defTabSz="909795" rtl="0" eaLnBrk="1" latinLnBrk="0" hangingPunct="1">
        <a:defRPr sz="1800" kern="1200">
          <a:solidFill>
            <a:schemeClr val="tx1"/>
          </a:solidFill>
          <a:latin typeface="+mn-lt"/>
          <a:ea typeface="+mn-ea"/>
          <a:cs typeface="+mn-cs"/>
        </a:defRPr>
      </a:lvl7pPr>
      <a:lvl8pPr marL="3184279" algn="l" defTabSz="909795" rtl="0" eaLnBrk="1" latinLnBrk="0" hangingPunct="1">
        <a:defRPr sz="1800" kern="1200">
          <a:solidFill>
            <a:schemeClr val="tx1"/>
          </a:solidFill>
          <a:latin typeface="+mn-lt"/>
          <a:ea typeface="+mn-ea"/>
          <a:cs typeface="+mn-cs"/>
        </a:defRPr>
      </a:lvl8pPr>
      <a:lvl9pPr marL="3639176" algn="l" defTabSz="90979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2067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a:solidFill>
            <a:schemeClr val="tx1">
              <a:alpha val="75000"/>
            </a:schemeClr>
          </a:solidFill>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12CB7-F207-499E-83A9-FBAB4287A90D}" type="datetimeFigureOut">
              <a:rPr lang="en-US" smtClean="0"/>
              <a:t>1/31/19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F2281-D5A1-4DEB-9D42-3D407DD90E66}" type="slidenum">
              <a:rPr lang="en-US" smtClean="0"/>
              <a:t>‹#›</a:t>
            </a:fld>
            <a:endParaRPr lang="en-US"/>
          </a:p>
        </p:txBody>
      </p:sp>
      <p:pic>
        <p:nvPicPr>
          <p:cNvPr id="7" name="Picture 6"/>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356712" y="177639"/>
            <a:ext cx="1713990" cy="777227"/>
          </a:xfrm>
          <a:prstGeom prst="rect">
            <a:avLst/>
          </a:prstGeom>
        </p:spPr>
      </p:pic>
      <p:pic>
        <p:nvPicPr>
          <p:cNvPr id="9" name="Picture 6" descr="CCR.png"/>
          <p:cNvPicPr>
            <a:picLocks noChangeAspect="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9331" y="8810"/>
            <a:ext cx="1226208" cy="1226208"/>
          </a:xfrm>
          <a:prstGeom prst="rect">
            <a:avLst/>
          </a:prstGeom>
          <a:noFill/>
          <a:ln w="9525">
            <a:noFill/>
            <a:miter lim="800000"/>
            <a:headEnd/>
            <a:tailEnd/>
          </a:ln>
        </p:spPr>
      </p:pic>
      <p:pic>
        <p:nvPicPr>
          <p:cNvPr id="8" name="Picture 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55304" y="57199"/>
            <a:ext cx="1209104" cy="1158845"/>
          </a:xfrm>
          <a:prstGeom prst="rect">
            <a:avLst/>
          </a:prstGeom>
        </p:spPr>
      </p:pic>
    </p:spTree>
    <p:extLst>
      <p:ext uri="{BB962C8B-B14F-4D97-AF65-F5344CB8AC3E}">
        <p14:creationId xmlns:p14="http://schemas.microsoft.com/office/powerpoint/2010/main" val="65061581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ctr"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7.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7.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8.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www.afit.edu/ceh" TargetMode="Externa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s://ceh.aws.solidstatescientific.com/ceh-main/#!userHome" TargetMode="Externa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37.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72.jpg"/><Relationship Id="rId4" Type="http://schemas.openxmlformats.org/officeDocument/2006/relationships/image" Target="../media/image71.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eh.aws.solidstatescientific.com/ceh-main/#!playContentItem/0056b822-593b-471b-b42c-98b67c4cd53a&amp;File&amp;Video&amp;Home-Recently%20Added" TargetMode="Externa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business.tutsplus.com/tutorials/how-to-reduce-your-powerpoint-ppt-file-size-way-down--cms-28709https:/ceh.aws.solidstatescientific.com/ceh-main/#!playContentItem/43dcf372-bbd4-41e1-b19c-8992b66578c3&amp;Web%20Resource&amp;YouTube&amp;Home-Recently%20Added" TargetMode="Externa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ceh.aws.solidstatescientific.com/ceh-main/#!playContentItem/9f3fd896-69dd-46e6-a38a-30b530dcc0cd&amp;Web%20Resource&amp;YouTube&amp;Home-Recently%20Added" TargetMode="Externa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ceh.aws.solidstatescientific.com/ceh-main/#!playContentItem/3afa42eb-dc9d-41ef-8437-9d05b0f280aa&amp;Web%20Resource&amp;YouTube&amp;Home-Recently%20Added" TargetMode="Externa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ceh.aws.solidstatescientific.com/ceh-main/#!playContentItem/d9581d8a-6c82-457d-9321-e2c8b5fc5b1e&amp;Web%20Resource&amp;YouTube&amp;Home-Recently%20Added" TargetMode="Externa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hyperlink" Target="https://www.google.com/maps/search/Food/@38.8001269,-104.8299946,15z/data=!4m8!2m7!3m6!1sFood!2sThe+Broadmoor,+1+Lake+Ave,+Colorado+Springs,+CO+80906!3s0x87135b51dfaf2dd9:0xb169498d2cb7fad5!4m2!1d-104.8501645!2d38.7911092"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32.xml"/><Relationship Id="rId5" Type="http://schemas.openxmlformats.org/officeDocument/2006/relationships/image" Target="../media/image33.gif"/><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37.jpeg"/><Relationship Id="rId11" Type="http://schemas.openxmlformats.org/officeDocument/2006/relationships/image" Target="../media/image42.pn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63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ounded Rectangle 3"/>
          <p:cNvSpPr/>
          <p:nvPr/>
        </p:nvSpPr>
        <p:spPr>
          <a:xfrm>
            <a:off x="1239415" y="3388050"/>
            <a:ext cx="9526555" cy="2732832"/>
          </a:xfrm>
          <a:prstGeom prst="round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239415" y="3226564"/>
            <a:ext cx="9526555" cy="1912581"/>
          </a:xfrm>
        </p:spPr>
        <p:txBody>
          <a:bodyPr>
            <a:noAutofit/>
          </a:bodyPr>
          <a:lstStyle/>
          <a:p>
            <a:r>
              <a:rPr lang="en-US" sz="4800" b="1" dirty="0">
                <a:solidFill>
                  <a:schemeClr val="bg2"/>
                </a:solidFill>
                <a:latin typeface="Arial" panose="020B0604020202020204" pitchFamily="34" charset="0"/>
                <a:cs typeface="Arial" panose="020B0604020202020204" pitchFamily="34" charset="0"/>
              </a:rPr>
              <a:t>Multi-Domain Operations and Cyber Education Innovation</a:t>
            </a:r>
          </a:p>
        </p:txBody>
      </p:sp>
      <p:sp>
        <p:nvSpPr>
          <p:cNvPr id="3" name="Subtitle 2"/>
          <p:cNvSpPr>
            <a:spLocks noGrp="1"/>
          </p:cNvSpPr>
          <p:nvPr>
            <p:ph type="body" idx="1"/>
          </p:nvPr>
        </p:nvSpPr>
        <p:spPr>
          <a:xfrm>
            <a:off x="-65314" y="5139145"/>
            <a:ext cx="12257314" cy="1500187"/>
          </a:xfrm>
          <a:noFill/>
        </p:spPr>
        <p:txBody>
          <a:bodyPr>
            <a:normAutofit/>
          </a:bodyPr>
          <a:lstStyle/>
          <a:p>
            <a:pPr algn="ctr"/>
            <a:r>
              <a:rPr lang="en-US" b="1" dirty="0">
                <a:solidFill>
                  <a:schemeClr val="bg2"/>
                </a:solidFill>
                <a:latin typeface="Arial" panose="020B0604020202020204" pitchFamily="34" charset="0"/>
                <a:cs typeface="Arial" panose="020B0604020202020204" pitchFamily="34" charset="0"/>
              </a:rPr>
              <a:t>AFCEA Rocky Mountain Cyberspace Symposium</a:t>
            </a:r>
          </a:p>
          <a:p>
            <a:pPr algn="ctr"/>
            <a:r>
              <a:rPr lang="en-US" sz="2000" b="1" dirty="0">
                <a:solidFill>
                  <a:schemeClr val="bg2"/>
                </a:solidFill>
                <a:latin typeface="Arial" panose="020B0604020202020204" pitchFamily="34" charset="0"/>
                <a:cs typeface="Arial" panose="020B0604020202020204" pitchFamily="34" charset="0"/>
              </a:rPr>
              <a:t>Maj Rich Dill, Capt Nathan Flack, Lt Jacob Orner</a:t>
            </a:r>
          </a:p>
          <a:p>
            <a:endParaRPr lang="en-US" sz="2000" b="1" dirty="0">
              <a:solidFill>
                <a:schemeClr val="bg2"/>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84650" y="527486"/>
            <a:ext cx="2464836" cy="2312423"/>
          </a:xfrm>
          <a:prstGeom prst="rect">
            <a:avLst/>
          </a:prstGeom>
        </p:spPr>
      </p:pic>
      <p:pic>
        <p:nvPicPr>
          <p:cNvPr id="6" name="Picture 6" descr="CCR.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12260" y="395811"/>
            <a:ext cx="2730157" cy="2642908"/>
          </a:xfrm>
          <a:prstGeom prst="rect">
            <a:avLst/>
          </a:prstGeom>
          <a:noFill/>
          <a:ln w="9525">
            <a:noFill/>
            <a:miter lim="800000"/>
            <a:headEnd/>
            <a:tailEnd/>
          </a:ln>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05191" y="527486"/>
            <a:ext cx="2404190" cy="2364120"/>
          </a:xfrm>
          <a:prstGeom prst="rect">
            <a:avLst/>
          </a:prstGeom>
        </p:spPr>
      </p:pic>
    </p:spTree>
    <p:extLst>
      <p:ext uri="{BB962C8B-B14F-4D97-AF65-F5344CB8AC3E}">
        <p14:creationId xmlns:p14="http://schemas.microsoft.com/office/powerpoint/2010/main" val="506624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Defense Network</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3201" y="1295400"/>
            <a:ext cx="6296217" cy="5003394"/>
          </a:xfrm>
          <a:prstGeom prst="rect">
            <a:avLst/>
          </a:prstGeom>
        </p:spPr>
      </p:pic>
    </p:spTree>
    <p:extLst>
      <p:ext uri="{BB962C8B-B14F-4D97-AF65-F5344CB8AC3E}">
        <p14:creationId xmlns:p14="http://schemas.microsoft.com/office/powerpoint/2010/main" val="134202648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3"/>
          <p:cNvSpPr>
            <a:spLocks noGrp="1"/>
          </p:cNvSpPr>
          <p:nvPr>
            <p:ph idx="1"/>
          </p:nvPr>
        </p:nvSpPr>
        <p:spPr>
          <a:xfrm>
            <a:off x="381000" y="1226820"/>
            <a:ext cx="10900410" cy="4933950"/>
          </a:xfrm>
        </p:spPr>
        <p:txBody>
          <a:bodyPr/>
          <a:lstStyle/>
          <a:p>
            <a:r>
              <a:rPr lang="en-US" dirty="0">
                <a:solidFill>
                  <a:srgbClr val="000066"/>
                </a:solidFill>
              </a:rPr>
              <a:t>Online delivery platform to offer micro modules of cyber education and training – think Netflix of cyber education</a:t>
            </a:r>
          </a:p>
          <a:p>
            <a:endParaRPr lang="en-US" dirty="0">
              <a:solidFill>
                <a:srgbClr val="000066"/>
              </a:solidFill>
            </a:endParaRPr>
          </a:p>
          <a:p>
            <a:r>
              <a:rPr lang="en-US" dirty="0">
                <a:solidFill>
                  <a:srgbClr val="000066"/>
                </a:solidFill>
              </a:rPr>
              <a:t>Initially a research project</a:t>
            </a:r>
          </a:p>
          <a:p>
            <a:pPr lvl="1"/>
            <a:r>
              <a:rPr lang="en-US" dirty="0">
                <a:solidFill>
                  <a:srgbClr val="000066"/>
                </a:solidFill>
              </a:rPr>
              <a:t>Discover benefits and pitfalls of natively </a:t>
            </a:r>
            <a:br>
              <a:rPr lang="en-US" dirty="0">
                <a:solidFill>
                  <a:srgbClr val="000066"/>
                </a:solidFill>
              </a:rPr>
            </a:br>
            <a:r>
              <a:rPr lang="en-US" dirty="0">
                <a:solidFill>
                  <a:srgbClr val="000066"/>
                </a:solidFill>
              </a:rPr>
              <a:t>developing in the cloud</a:t>
            </a:r>
          </a:p>
          <a:p>
            <a:pPr lvl="1"/>
            <a:r>
              <a:rPr lang="en-US" dirty="0">
                <a:solidFill>
                  <a:srgbClr val="000066"/>
                </a:solidFill>
              </a:rPr>
              <a:t>Optimize delivery for maximum benefit to user</a:t>
            </a:r>
          </a:p>
          <a:p>
            <a:pPr lvl="1"/>
            <a:r>
              <a:rPr lang="en-US" dirty="0">
                <a:solidFill>
                  <a:srgbClr val="000066"/>
                </a:solidFill>
              </a:rPr>
              <a:t>Will contribute to the greater </a:t>
            </a:r>
            <a:r>
              <a:rPr lang="en-US" dirty="0" err="1">
                <a:solidFill>
                  <a:srgbClr val="000066"/>
                </a:solidFill>
              </a:rPr>
              <a:t>CoL</a:t>
            </a:r>
            <a:endParaRPr lang="en-US" dirty="0">
              <a:solidFill>
                <a:srgbClr val="000066"/>
              </a:solidFill>
            </a:endParaRPr>
          </a:p>
          <a:p>
            <a:pPr lvl="1"/>
            <a:endParaRPr lang="en-US" dirty="0">
              <a:solidFill>
                <a:srgbClr val="000066"/>
              </a:solidFill>
            </a:endParaRPr>
          </a:p>
          <a:p>
            <a:r>
              <a:rPr lang="en-US" dirty="0">
                <a:solidFill>
                  <a:srgbClr val="000066"/>
                </a:solidFill>
              </a:rPr>
              <a:t>Ultimately will provide platform for Air Force community to learn and understand cyber dependencies related to missions across the spectrum</a:t>
            </a:r>
          </a:p>
          <a:p>
            <a:pPr lvl="1"/>
            <a:endParaRPr lang="en-US" dirty="0">
              <a:solidFill>
                <a:srgbClr val="000066"/>
              </a:solidFill>
            </a:endParaRPr>
          </a:p>
          <a:p>
            <a:endParaRPr lang="en-US" dirty="0">
              <a:solidFill>
                <a:srgbClr val="000066"/>
              </a:solidFill>
            </a:endParaRPr>
          </a:p>
          <a:p>
            <a:pPr lvl="1"/>
            <a:endParaRPr lang="en-US" dirty="0">
              <a:solidFill>
                <a:srgbClr val="000066"/>
              </a:solidFill>
            </a:endParaRPr>
          </a:p>
        </p:txBody>
      </p:sp>
      <p:sp>
        <p:nvSpPr>
          <p:cNvPr id="28675" name="Title 1"/>
          <p:cNvSpPr>
            <a:spLocks noGrp="1"/>
          </p:cNvSpPr>
          <p:nvPr>
            <p:ph type="title"/>
          </p:nvPr>
        </p:nvSpPr>
        <p:spPr/>
        <p:txBody>
          <a:bodyPr/>
          <a:lstStyle/>
          <a:p>
            <a:r>
              <a:rPr lang="en-US" sz="3200" dirty="0"/>
              <a:t>Cyber Education Hub</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48650" y="2202180"/>
            <a:ext cx="3032760" cy="2325116"/>
          </a:xfrm>
          <a:prstGeom prst="rect">
            <a:avLst/>
          </a:prstGeom>
        </p:spPr>
      </p:pic>
    </p:spTree>
    <p:extLst>
      <p:ext uri="{BB962C8B-B14F-4D97-AF65-F5344CB8AC3E}">
        <p14:creationId xmlns:p14="http://schemas.microsoft.com/office/powerpoint/2010/main" val="29489459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39414" y="3806890"/>
            <a:ext cx="9526555" cy="2732832"/>
          </a:xfrm>
          <a:prstGeom prst="round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239415" y="3806890"/>
            <a:ext cx="9526555" cy="1332255"/>
          </a:xfrm>
        </p:spPr>
        <p:txBody>
          <a:bodyPr>
            <a:noAutofit/>
          </a:bodyPr>
          <a:lstStyle/>
          <a:p>
            <a:r>
              <a:rPr lang="en-US" sz="5400" b="1" dirty="0">
                <a:solidFill>
                  <a:schemeClr val="bg2"/>
                </a:solidFill>
                <a:cs typeface="Arial" panose="020B0604020202020204" pitchFamily="34" charset="0"/>
              </a:rPr>
              <a:t>The Cyber Education Hub™</a:t>
            </a:r>
          </a:p>
        </p:txBody>
      </p:sp>
      <p:sp>
        <p:nvSpPr>
          <p:cNvPr id="3" name="Subtitle 2"/>
          <p:cNvSpPr>
            <a:spLocks noGrp="1"/>
          </p:cNvSpPr>
          <p:nvPr>
            <p:ph type="body" idx="1"/>
          </p:nvPr>
        </p:nvSpPr>
        <p:spPr>
          <a:xfrm>
            <a:off x="-65314" y="5249797"/>
            <a:ext cx="12257314" cy="1500187"/>
          </a:xfrm>
          <a:noFill/>
        </p:spPr>
        <p:txBody>
          <a:bodyPr/>
          <a:lstStyle/>
          <a:p>
            <a:pPr algn="ctr"/>
            <a:r>
              <a:rPr lang="en-US" sz="2800" b="1" dirty="0">
                <a:solidFill>
                  <a:schemeClr val="bg2"/>
                </a:solidFill>
                <a:latin typeface="+mj-lt"/>
                <a:cs typeface="Arial" panose="020B0604020202020204" pitchFamily="34" charset="0"/>
              </a:rPr>
              <a:t>AFCEA Rocky Mountain Cyberspace Symposium</a:t>
            </a:r>
          </a:p>
          <a:p>
            <a:pPr algn="ctr"/>
            <a:r>
              <a:rPr lang="en-US" b="1" dirty="0">
                <a:solidFill>
                  <a:schemeClr val="bg2"/>
                </a:solidFill>
                <a:latin typeface="+mj-lt"/>
                <a:cs typeface="Arial" panose="020B0604020202020204" pitchFamily="34" charset="0"/>
              </a:rPr>
              <a:t>Lt Jake Orner</a:t>
            </a:r>
          </a:p>
          <a:p>
            <a:endParaRPr lang="en-US" b="1" dirty="0">
              <a:solidFill>
                <a:schemeClr val="bg2"/>
              </a:solidFill>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4650" y="527486"/>
            <a:ext cx="2464836" cy="2312423"/>
          </a:xfrm>
          <a:prstGeom prst="rect">
            <a:avLst/>
          </a:prstGeom>
        </p:spPr>
      </p:pic>
      <p:pic>
        <p:nvPicPr>
          <p:cNvPr id="6" name="Picture 6" descr="CCR.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12260" y="395811"/>
            <a:ext cx="2730157" cy="2642908"/>
          </a:xfrm>
          <a:prstGeom prst="rect">
            <a:avLst/>
          </a:prstGeom>
          <a:noFill/>
          <a:ln w="9525">
            <a:noFill/>
            <a:miter lim="800000"/>
            <a:headEnd/>
            <a:tailEnd/>
          </a:ln>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05191" y="535205"/>
            <a:ext cx="2404190" cy="2364120"/>
          </a:xfrm>
          <a:prstGeom prst="rect">
            <a:avLst/>
          </a:prstGeom>
        </p:spPr>
      </p:pic>
    </p:spTree>
    <p:extLst>
      <p:ext uri="{BB962C8B-B14F-4D97-AF65-F5344CB8AC3E}">
        <p14:creationId xmlns:p14="http://schemas.microsoft.com/office/powerpoint/2010/main" val="1775392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b="1" dirty="0">
                <a:ea typeface="Arial"/>
                <a:cs typeface="Arial"/>
                <a:sym typeface="Arial"/>
              </a:rPr>
              <a:t>Agenda</a:t>
            </a:r>
            <a:endParaRPr sz="4533" b="1" dirty="0">
              <a:ea typeface="Arial"/>
              <a:cs typeface="Arial"/>
              <a:sym typeface="Arial"/>
            </a:endParaRPr>
          </a:p>
        </p:txBody>
      </p:sp>
      <p:sp>
        <p:nvSpPr>
          <p:cNvPr id="88" name="Shape 88"/>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anchor="t" anchorCtr="0" compatLnSpc="1">
            <a:prstTxWarp prst="textNoShape">
              <a:avLst/>
            </a:prstTxWarp>
            <a:noAutofit/>
          </a:bodyPr>
          <a:lstStyle/>
          <a:p>
            <a:pPr>
              <a:spcBef>
                <a:spcPts val="0"/>
              </a:spcBef>
              <a:spcAft>
                <a:spcPts val="1067"/>
              </a:spcAft>
            </a:pPr>
            <a:r>
              <a:rPr lang="en-US" dirty="0"/>
              <a:t>Current Challenges</a:t>
            </a:r>
          </a:p>
          <a:p>
            <a:pPr>
              <a:spcBef>
                <a:spcPts val="0"/>
              </a:spcBef>
              <a:spcAft>
                <a:spcPts val="1067"/>
              </a:spcAft>
            </a:pPr>
            <a:r>
              <a:rPr lang="en-US" dirty="0"/>
              <a:t>Getting Airmen up to Speed with Cyber</a:t>
            </a:r>
          </a:p>
          <a:p>
            <a:pPr>
              <a:spcBef>
                <a:spcPts val="0"/>
              </a:spcBef>
              <a:spcAft>
                <a:spcPts val="1067"/>
              </a:spcAft>
            </a:pPr>
            <a:r>
              <a:rPr lang="en-US" dirty="0"/>
              <a:t>Cyber Education Hub</a:t>
            </a:r>
          </a:p>
          <a:p>
            <a:pPr>
              <a:spcBef>
                <a:spcPts val="0"/>
              </a:spcBef>
              <a:spcAft>
                <a:spcPts val="1067"/>
              </a:spcAft>
            </a:pPr>
            <a:r>
              <a:rPr lang="en-US" dirty="0"/>
              <a:t>Gamification</a:t>
            </a:r>
          </a:p>
          <a:p>
            <a:pPr>
              <a:spcBef>
                <a:spcPts val="0"/>
              </a:spcBef>
              <a:spcAft>
                <a:spcPts val="1067"/>
              </a:spcAft>
            </a:pPr>
            <a:r>
              <a:rPr lang="en-US" dirty="0"/>
              <a:t>Skill Trees</a:t>
            </a:r>
          </a:p>
          <a:p>
            <a:pPr>
              <a:spcBef>
                <a:spcPts val="0"/>
              </a:spcBef>
              <a:spcAft>
                <a:spcPts val="1067"/>
              </a:spcAft>
            </a:pPr>
            <a:r>
              <a:rPr lang="en-US" dirty="0"/>
              <a:t>Future Work</a:t>
            </a:r>
          </a:p>
          <a:p>
            <a:pPr marL="110064" indent="0">
              <a:spcBef>
                <a:spcPts val="0"/>
              </a:spcBef>
              <a:spcAft>
                <a:spcPts val="1067"/>
              </a:spcAft>
              <a:buClr>
                <a:schemeClr val="dk1"/>
              </a:buClr>
              <a:buSzPts val="2300"/>
              <a:buNone/>
            </a:pPr>
            <a:endParaRPr sz="3067" dirty="0">
              <a:solidFill>
                <a:schemeClr val="dk1"/>
              </a:solidFill>
              <a:ea typeface="Arial"/>
              <a:cs typeface="Arial"/>
              <a:sym typeface="Arial"/>
            </a:endParaRPr>
          </a:p>
        </p:txBody>
      </p:sp>
      <p:sp>
        <p:nvSpPr>
          <p:cNvPr id="89" name="Shape 89"/>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13</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680211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a:t>
            </a:r>
            <a:endParaRPr sz="4533" dirty="0">
              <a:ea typeface="Arial"/>
              <a:cs typeface="Arial"/>
              <a:sym typeface="Arial"/>
            </a:endParaRPr>
          </a:p>
        </p:txBody>
      </p:sp>
      <p:sp>
        <p:nvSpPr>
          <p:cNvPr id="95" name="Shape 95"/>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rtlCol="0" anchor="t" anchorCtr="0" compatLnSpc="1">
            <a:prstTxWarp prst="textNoShape">
              <a:avLst/>
            </a:prstTxWarp>
            <a:noAutofit/>
          </a:bodyPr>
          <a:lstStyle/>
          <a:p>
            <a:pPr>
              <a:spcBef>
                <a:spcPts val="0"/>
              </a:spcBef>
              <a:spcAft>
                <a:spcPts val="1067"/>
              </a:spcAft>
            </a:pPr>
            <a:r>
              <a:rPr lang="en" dirty="0">
                <a:sym typeface="Arial"/>
              </a:rPr>
              <a:t>Scalability and Breadth Problem</a:t>
            </a:r>
          </a:p>
          <a:p>
            <a:pPr>
              <a:spcBef>
                <a:spcPts val="0"/>
              </a:spcBef>
              <a:spcAft>
                <a:spcPts val="1067"/>
              </a:spcAft>
            </a:pPr>
            <a:r>
              <a:rPr lang="en" dirty="0"/>
              <a:t>Currency Problem</a:t>
            </a:r>
          </a:p>
          <a:p>
            <a:pPr>
              <a:spcBef>
                <a:spcPts val="0"/>
              </a:spcBef>
              <a:spcAft>
                <a:spcPts val="1067"/>
              </a:spcAft>
            </a:pPr>
            <a:r>
              <a:rPr lang="en" dirty="0">
                <a:sym typeface="Arial"/>
              </a:rPr>
              <a:t>Complexity Proble</a:t>
            </a:r>
            <a:r>
              <a:rPr lang="en-US" dirty="0"/>
              <a:t>m</a:t>
            </a:r>
          </a:p>
          <a:p>
            <a:pPr>
              <a:spcBef>
                <a:spcPts val="0"/>
              </a:spcBef>
              <a:spcAft>
                <a:spcPts val="1067"/>
              </a:spcAft>
            </a:pPr>
            <a:r>
              <a:rPr lang="en-US" dirty="0">
                <a:sym typeface="Arial"/>
              </a:rPr>
              <a:t>Military Training Approach</a:t>
            </a:r>
          </a:p>
          <a:p>
            <a:pPr>
              <a:spcBef>
                <a:spcPts val="0"/>
              </a:spcBef>
              <a:spcAft>
                <a:spcPts val="1067"/>
              </a:spcAft>
            </a:pPr>
            <a:r>
              <a:rPr lang="en-US" dirty="0"/>
              <a:t>Problems with Cyber Education in General</a:t>
            </a:r>
            <a:endParaRPr lang="en" dirty="0">
              <a:sym typeface="Arial"/>
            </a:endParaRPr>
          </a:p>
        </p:txBody>
      </p:sp>
      <p:sp>
        <p:nvSpPr>
          <p:cNvPr id="96" name="Shape 96"/>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1" i="0" u="sng"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14</a:t>
            </a:fld>
            <a:endParaRPr kumimoji="0" sz="1733" b="1" i="0" u="sng" strike="noStrike" kern="1200" cap="none" spc="0" normalizeH="0" baseline="0" noProof="0" dirty="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1942912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 (Cont.)</a:t>
            </a:r>
            <a:endParaRPr sz="4533" dirty="0">
              <a:ea typeface="Arial"/>
              <a:cs typeface="Arial"/>
              <a:sym typeface="Arial"/>
            </a:endParaRPr>
          </a:p>
        </p:txBody>
      </p:sp>
      <p:sp>
        <p:nvSpPr>
          <p:cNvPr id="95" name="Shape 95"/>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rtlCol="0" anchor="t" anchorCtr="0" compatLnSpc="1">
            <a:prstTxWarp prst="textNoShape">
              <a:avLst/>
            </a:prstTxWarp>
            <a:noAutofit/>
          </a:bodyPr>
          <a:lstStyle/>
          <a:p>
            <a:pPr>
              <a:spcBef>
                <a:spcPts val="0"/>
              </a:spcBef>
              <a:spcAft>
                <a:spcPts val="1067"/>
              </a:spcAft>
            </a:pPr>
            <a:r>
              <a:rPr lang="en" dirty="0">
                <a:sym typeface="Arial"/>
              </a:rPr>
              <a:t>Scalability and Breadth Problem</a:t>
            </a:r>
            <a:endParaRPr dirty="0">
              <a:sym typeface="Arial"/>
            </a:endParaRPr>
          </a:p>
          <a:p>
            <a:pPr lvl="1"/>
            <a:r>
              <a:rPr lang="en" dirty="0">
                <a:sym typeface="Arial"/>
              </a:rPr>
              <a:t>Need more non-cyber experts to have cyber understanding </a:t>
            </a:r>
            <a:endParaRPr dirty="0">
              <a:sym typeface="Arial"/>
            </a:endParaRPr>
          </a:p>
          <a:p>
            <a:pPr lvl="2"/>
            <a:r>
              <a:rPr lang="en" dirty="0">
                <a:sym typeface="Arial"/>
              </a:rPr>
              <a:t>Understand the systems and the risk to systems in their career field</a:t>
            </a:r>
            <a:endParaRPr dirty="0">
              <a:sym typeface="Arial"/>
            </a:endParaRPr>
          </a:p>
          <a:p>
            <a:pPr lvl="1"/>
            <a:r>
              <a:rPr lang="en" dirty="0">
                <a:sym typeface="Arial"/>
              </a:rPr>
              <a:t>Shifting priorities from “protect everything” to “mission assurance” and “resilience”</a:t>
            </a:r>
            <a:endParaRPr dirty="0">
              <a:sym typeface="Arial"/>
            </a:endParaRPr>
          </a:p>
          <a:p>
            <a:pPr lvl="1"/>
            <a:r>
              <a:rPr lang="en" dirty="0">
                <a:sym typeface="Arial"/>
              </a:rPr>
              <a:t>Current education is either too technical or too generic for broader community engagement</a:t>
            </a:r>
            <a:endParaRPr dirty="0">
              <a:sym typeface="Arial"/>
            </a:endParaRPr>
          </a:p>
          <a:p>
            <a:pPr lvl="1"/>
            <a:r>
              <a:rPr lang="en" dirty="0">
                <a:sym typeface="Arial"/>
              </a:rPr>
              <a:t>Little or no examples of scenarios that equate to people’s lives</a:t>
            </a:r>
            <a:endParaRPr dirty="0">
              <a:sym typeface="Arial"/>
            </a:endParaRPr>
          </a:p>
        </p:txBody>
      </p:sp>
      <p:sp>
        <p:nvSpPr>
          <p:cNvPr id="96" name="Shape 96"/>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1" i="0" u="sng"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15</a:t>
            </a:fld>
            <a:endParaRPr kumimoji="0" sz="1733" b="1" i="0" u="sng" strike="noStrike" kern="1200" cap="none" spc="0" normalizeH="0" baseline="0" noProof="0" dirty="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2205971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 (Cont.)</a:t>
            </a:r>
            <a:endParaRPr sz="4533" dirty="0">
              <a:ea typeface="Arial"/>
              <a:cs typeface="Arial"/>
              <a:sym typeface="Arial"/>
            </a:endParaRPr>
          </a:p>
        </p:txBody>
      </p:sp>
      <p:sp>
        <p:nvSpPr>
          <p:cNvPr id="103" name="Shape 103"/>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rtlCol="0" anchor="t" anchorCtr="0" compatLnSpc="1">
            <a:prstTxWarp prst="textNoShape">
              <a:avLst/>
            </a:prstTxWarp>
            <a:noAutofit/>
          </a:bodyPr>
          <a:lstStyle/>
          <a:p>
            <a:pPr>
              <a:spcBef>
                <a:spcPts val="0"/>
              </a:spcBef>
              <a:spcAft>
                <a:spcPts val="1067"/>
              </a:spcAft>
            </a:pPr>
            <a:r>
              <a:rPr lang="en" dirty="0">
                <a:sym typeface="Arial"/>
              </a:rPr>
              <a:t>Currency Problem</a:t>
            </a:r>
            <a:endParaRPr dirty="0">
              <a:sym typeface="Arial"/>
            </a:endParaRPr>
          </a:p>
          <a:p>
            <a:pPr lvl="1"/>
            <a:r>
              <a:rPr lang="en" dirty="0">
                <a:sym typeface="Arial"/>
              </a:rPr>
              <a:t>Information and operational technology is inherently disruptive</a:t>
            </a:r>
            <a:endParaRPr dirty="0">
              <a:sym typeface="Arial"/>
            </a:endParaRPr>
          </a:p>
          <a:p>
            <a:pPr lvl="1"/>
            <a:r>
              <a:rPr lang="en" dirty="0">
                <a:sym typeface="Arial"/>
              </a:rPr>
              <a:t>Traditional methods of updating content no longer keeping pace</a:t>
            </a:r>
            <a:endParaRPr dirty="0">
              <a:sym typeface="Arial"/>
            </a:endParaRPr>
          </a:p>
        </p:txBody>
      </p:sp>
      <p:sp>
        <p:nvSpPr>
          <p:cNvPr id="104" name="Shape 104"/>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r>
              <a:rPr kumimoji="0" lang="en" sz="1733" b="1" i="0" u="sng" strike="noStrike" kern="1200" cap="none" spc="0" normalizeH="0" baseline="0" noProof="0" dirty="0">
                <a:ln>
                  <a:noFill/>
                </a:ln>
                <a:solidFill>
                  <a:prstClr val="black"/>
                </a:solidFill>
                <a:effectLst/>
                <a:uLnTx/>
                <a:uFillTx/>
                <a:latin typeface="Arial"/>
                <a:ea typeface="Arial"/>
                <a:cs typeface="Arial"/>
                <a:sym typeface="Arial"/>
              </a:rPr>
              <a:t>4</a:t>
            </a:r>
          </a:p>
        </p:txBody>
      </p:sp>
    </p:spTree>
    <p:extLst>
      <p:ext uri="{BB962C8B-B14F-4D97-AF65-F5344CB8AC3E}">
        <p14:creationId xmlns:p14="http://schemas.microsoft.com/office/powerpoint/2010/main" val="3031445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 (Cont.)</a:t>
            </a:r>
            <a:endParaRPr sz="4533" dirty="0">
              <a:ea typeface="Arial"/>
              <a:cs typeface="Arial"/>
              <a:sym typeface="Arial"/>
            </a:endParaRPr>
          </a:p>
        </p:txBody>
      </p:sp>
      <p:sp>
        <p:nvSpPr>
          <p:cNvPr id="4" name="Content Placeholder 3">
            <a:extLst>
              <a:ext uri="{FF2B5EF4-FFF2-40B4-BE49-F238E27FC236}">
                <a16:creationId xmlns:a16="http://schemas.microsoft.com/office/drawing/2014/main" id="{7C3C88F6-9527-774A-A24D-B53C4FD2EEF3}"/>
              </a:ext>
            </a:extLst>
          </p:cNvPr>
          <p:cNvSpPr>
            <a:spLocks noGrp="1"/>
          </p:cNvSpPr>
          <p:nvPr>
            <p:ph idx="1"/>
          </p:nvPr>
        </p:nvSpPr>
        <p:spPr>
          <a:xfrm>
            <a:off x="838200" y="1825625"/>
            <a:ext cx="10515600" cy="4351338"/>
          </a:xfrm>
        </p:spPr>
        <p:txBody>
          <a:bodyPr/>
          <a:lstStyle/>
          <a:p>
            <a:r>
              <a:rPr lang="en-US" dirty="0"/>
              <a:t>Complexity Problem</a:t>
            </a:r>
          </a:p>
          <a:p>
            <a:pPr lvl="1"/>
            <a:r>
              <a:rPr lang="en-US" dirty="0"/>
              <a:t>Some cyber topics require a significant </a:t>
            </a:r>
            <a:br>
              <a:rPr lang="en-US" dirty="0"/>
            </a:br>
            <a:r>
              <a:rPr lang="en-US" dirty="0"/>
              <a:t>understanding of foundational concepts</a:t>
            </a:r>
          </a:p>
          <a:p>
            <a:pPr lvl="1"/>
            <a:endParaRPr lang="en-US" dirty="0"/>
          </a:p>
          <a:p>
            <a:pPr lvl="1"/>
            <a:r>
              <a:rPr lang="en-US" dirty="0"/>
              <a:t>Traditional education includes </a:t>
            </a:r>
            <a:br>
              <a:rPr lang="en-US" dirty="0"/>
            </a:br>
            <a:r>
              <a:rPr lang="en-US" dirty="0"/>
              <a:t>prerequisite courses</a:t>
            </a:r>
          </a:p>
          <a:p>
            <a:pPr lvl="1"/>
            <a:endParaRPr lang="en-US" dirty="0"/>
          </a:p>
          <a:p>
            <a:pPr lvl="1"/>
            <a:r>
              <a:rPr lang="en-US" dirty="0"/>
              <a:t>Imparts lengthy time requirements </a:t>
            </a:r>
            <a:br>
              <a:rPr lang="en-US" dirty="0"/>
            </a:br>
            <a:r>
              <a:rPr lang="en-US" dirty="0"/>
              <a:t>which may dissuade enrollment</a:t>
            </a:r>
          </a:p>
          <a:p>
            <a:endParaRPr lang="en-US" dirty="0"/>
          </a:p>
        </p:txBody>
      </p:sp>
      <p:sp>
        <p:nvSpPr>
          <p:cNvPr id="111" name="Shape 111"/>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17</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pic>
        <p:nvPicPr>
          <p:cNvPr id="112" name="Shape 1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208500" y="3529361"/>
            <a:ext cx="4611793" cy="2927350"/>
          </a:xfrm>
          <a:prstGeom prst="rect">
            <a:avLst/>
          </a:prstGeom>
          <a:noFill/>
          <a:ln>
            <a:noFill/>
          </a:ln>
          <a:effectLst>
            <a:softEdge rad="25400"/>
          </a:effectLst>
        </p:spPr>
      </p:pic>
    </p:spTree>
    <p:extLst>
      <p:ext uri="{BB962C8B-B14F-4D97-AF65-F5344CB8AC3E}">
        <p14:creationId xmlns:p14="http://schemas.microsoft.com/office/powerpoint/2010/main" val="3795787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BACFFC-4AF2-4B69-8D4C-5EA06302BD88}"/>
              </a:ext>
            </a:extLst>
          </p:cNvPr>
          <p:cNvSpPr>
            <a:spLocks noGrp="1"/>
          </p:cNvSpPr>
          <p:nvPr>
            <p:ph type="title"/>
          </p:nvPr>
        </p:nvSpPr>
        <p:spPr/>
        <p:txBody>
          <a:bodyPr>
            <a:normAutofit/>
          </a:bodyPr>
          <a:lstStyle/>
          <a:p>
            <a:r>
              <a:rPr lang="en-US" sz="4530" b="1" dirty="0">
                <a:cs typeface="Arial" panose="020B0604020202020204" pitchFamily="34" charset="0"/>
              </a:rPr>
              <a:t>Research</a:t>
            </a:r>
          </a:p>
        </p:txBody>
      </p:sp>
      <p:sp>
        <p:nvSpPr>
          <p:cNvPr id="5" name="Text Placeholder 4">
            <a:extLst>
              <a:ext uri="{FF2B5EF4-FFF2-40B4-BE49-F238E27FC236}">
                <a16:creationId xmlns:a16="http://schemas.microsoft.com/office/drawing/2014/main" id="{526D361F-6461-48E5-B65C-3CE78E1C3382}"/>
              </a:ext>
            </a:extLst>
          </p:cNvPr>
          <p:cNvSpPr>
            <a:spLocks noGrp="1"/>
          </p:cNvSpPr>
          <p:nvPr>
            <p:ph idx="1"/>
          </p:nvPr>
        </p:nvSpPr>
        <p:spPr/>
        <p:txBody>
          <a:bodyPr/>
          <a:lstStyle/>
          <a:p>
            <a:pPr>
              <a:spcAft>
                <a:spcPts val="800"/>
              </a:spcAft>
            </a:pPr>
            <a:r>
              <a:rPr lang="en-US" dirty="0">
                <a:cs typeface="Arial" panose="020B0604020202020204" pitchFamily="34" charset="0"/>
              </a:rPr>
              <a:t>How to </a:t>
            </a:r>
            <a:r>
              <a:rPr lang="en-US" dirty="0"/>
              <a:t>modernize</a:t>
            </a:r>
            <a:r>
              <a:rPr lang="en-US" dirty="0">
                <a:cs typeface="Arial" panose="020B0604020202020204" pitchFamily="34" charset="0"/>
              </a:rPr>
              <a:t> cyber education &amp; training?</a:t>
            </a:r>
          </a:p>
          <a:p>
            <a:pPr lvl="1">
              <a:spcAft>
                <a:spcPts val="800"/>
              </a:spcAft>
            </a:pPr>
            <a:r>
              <a:rPr lang="en-US" dirty="0">
                <a:cs typeface="Arial" panose="020B0604020202020204" pitchFamily="34" charset="0"/>
              </a:rPr>
              <a:t>Use elements from popular commercial products</a:t>
            </a:r>
          </a:p>
          <a:p>
            <a:pPr lvl="1">
              <a:spcAft>
                <a:spcPts val="800"/>
              </a:spcAft>
            </a:pPr>
            <a:r>
              <a:rPr lang="en-US" dirty="0">
                <a:cs typeface="Arial" panose="020B0604020202020204" pitchFamily="34" charset="0"/>
              </a:rPr>
              <a:t>Increase </a:t>
            </a:r>
            <a:r>
              <a:rPr lang="en-US" b="1" dirty="0">
                <a:cs typeface="Arial" panose="020B0604020202020204" pitchFamily="34" charset="0"/>
              </a:rPr>
              <a:t>Engagement</a:t>
            </a:r>
            <a:r>
              <a:rPr lang="en-US" dirty="0">
                <a:cs typeface="Arial" panose="020B0604020202020204" pitchFamily="34" charset="0"/>
              </a:rPr>
              <a:t>, Motivation, Enjoyment</a:t>
            </a:r>
          </a:p>
          <a:p>
            <a:pPr lvl="1">
              <a:spcAft>
                <a:spcPts val="800"/>
              </a:spcAft>
            </a:pPr>
            <a:r>
              <a:rPr lang="en-US" b="1" dirty="0">
                <a:cs typeface="Arial" panose="020B0604020202020204" pitchFamily="34" charset="0"/>
              </a:rPr>
              <a:t>Human-Focused Design </a:t>
            </a:r>
            <a:r>
              <a:rPr lang="en-US" dirty="0">
                <a:cs typeface="Arial" panose="020B0604020202020204" pitchFamily="34" charset="0"/>
              </a:rPr>
              <a:t>vs Function-Focused Design</a:t>
            </a:r>
          </a:p>
          <a:p>
            <a:pPr lvl="1">
              <a:spcAft>
                <a:spcPts val="800"/>
              </a:spcAft>
            </a:pPr>
            <a:r>
              <a:rPr lang="en-US" dirty="0">
                <a:cs typeface="Arial" panose="020B0604020202020204" pitchFamily="34" charset="0"/>
              </a:rPr>
              <a:t>Ease STEM learning curve</a:t>
            </a:r>
          </a:p>
        </p:txBody>
      </p:sp>
      <p:pic>
        <p:nvPicPr>
          <p:cNvPr id="6" name="Picture 5">
            <a:extLst>
              <a:ext uri="{FF2B5EF4-FFF2-40B4-BE49-F238E27FC236}">
                <a16:creationId xmlns:a16="http://schemas.microsoft.com/office/drawing/2014/main" id="{F9BE1289-320C-4607-8C3F-02003953F51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49377" y="3847908"/>
            <a:ext cx="4374994" cy="3010092"/>
          </a:xfrm>
          <a:prstGeom prst="rect">
            <a:avLst/>
          </a:prstGeom>
          <a:effectLst>
            <a:softEdge rad="25400"/>
          </a:effectLst>
        </p:spPr>
      </p:pic>
    </p:spTree>
    <p:extLst>
      <p:ext uri="{BB962C8B-B14F-4D97-AF65-F5344CB8AC3E}">
        <p14:creationId xmlns:p14="http://schemas.microsoft.com/office/powerpoint/2010/main" val="653595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580A-980D-4758-B684-86898EEF456D}"/>
              </a:ext>
            </a:extLst>
          </p:cNvPr>
          <p:cNvSpPr>
            <a:spLocks noGrp="1"/>
          </p:cNvSpPr>
          <p:nvPr>
            <p:ph type="title"/>
          </p:nvPr>
        </p:nvSpPr>
        <p:spPr/>
        <p:txBody>
          <a:bodyPr/>
          <a:lstStyle/>
          <a:p>
            <a:r>
              <a:rPr lang="en-US" sz="4267" dirty="0">
                <a:cs typeface="Arial" panose="020B0604020202020204" pitchFamily="34" charset="0"/>
              </a:rPr>
              <a:t>Cyber Education Hub</a:t>
            </a:r>
          </a:p>
        </p:txBody>
      </p:sp>
      <p:sp>
        <p:nvSpPr>
          <p:cNvPr id="3" name="Text Placeholder 2">
            <a:extLst>
              <a:ext uri="{FF2B5EF4-FFF2-40B4-BE49-F238E27FC236}">
                <a16:creationId xmlns:a16="http://schemas.microsoft.com/office/drawing/2014/main" id="{9C24A30E-72C9-4BD1-986E-F84118D3C8E5}"/>
              </a:ext>
            </a:extLst>
          </p:cNvPr>
          <p:cNvSpPr>
            <a:spLocks noGrp="1"/>
          </p:cNvSpPr>
          <p:nvPr>
            <p:ph idx="1"/>
          </p:nvPr>
        </p:nvSpPr>
        <p:spPr/>
        <p:txBody>
          <a:bodyPr>
            <a:normAutofit lnSpcReduction="10000"/>
          </a:bodyPr>
          <a:lstStyle/>
          <a:p>
            <a:pPr>
              <a:spcBef>
                <a:spcPts val="0"/>
              </a:spcBef>
              <a:spcAft>
                <a:spcPts val="1067"/>
              </a:spcAft>
            </a:pPr>
            <a:r>
              <a:rPr lang="en-US" dirty="0">
                <a:cs typeface="Arial" panose="020B0604020202020204" pitchFamily="34" charset="0"/>
              </a:rPr>
              <a:t>Cloud-based platform</a:t>
            </a:r>
          </a:p>
          <a:p>
            <a:pPr>
              <a:spcBef>
                <a:spcPts val="0"/>
              </a:spcBef>
              <a:spcAft>
                <a:spcPts val="1067"/>
              </a:spcAft>
            </a:pPr>
            <a:r>
              <a:rPr lang="en-US" dirty="0">
                <a:cs typeface="Arial" panose="020B0604020202020204" pitchFamily="34" charset="0"/>
              </a:rPr>
              <a:t>Self-ownership of education and training</a:t>
            </a:r>
          </a:p>
          <a:p>
            <a:pPr>
              <a:spcBef>
                <a:spcPts val="0"/>
              </a:spcBef>
              <a:spcAft>
                <a:spcPts val="1067"/>
              </a:spcAft>
            </a:pPr>
            <a:r>
              <a:rPr lang="en-US" dirty="0">
                <a:cs typeface="Arial" panose="020B0604020202020204" pitchFamily="34" charset="0"/>
              </a:rPr>
              <a:t>Consume and publish targeted cyber content</a:t>
            </a:r>
          </a:p>
          <a:p>
            <a:pPr lvl="1">
              <a:spcBef>
                <a:spcPts val="0"/>
              </a:spcBef>
              <a:spcAft>
                <a:spcPts val="1067"/>
              </a:spcAft>
            </a:pPr>
            <a:r>
              <a:rPr lang="en-US" dirty="0">
                <a:cs typeface="Arial" panose="020B0604020202020204" pitchFamily="34" charset="0"/>
              </a:rPr>
              <a:t>Different depths</a:t>
            </a:r>
          </a:p>
          <a:p>
            <a:pPr lvl="1">
              <a:spcBef>
                <a:spcPts val="0"/>
              </a:spcBef>
              <a:spcAft>
                <a:spcPts val="1067"/>
              </a:spcAft>
            </a:pPr>
            <a:r>
              <a:rPr lang="en-US" dirty="0">
                <a:cs typeface="Arial" panose="020B0604020202020204" pitchFamily="34" charset="0"/>
              </a:rPr>
              <a:t>Community tailored</a:t>
            </a:r>
          </a:p>
          <a:p>
            <a:pPr>
              <a:spcBef>
                <a:spcPts val="0"/>
              </a:spcBef>
              <a:spcAft>
                <a:spcPts val="1067"/>
              </a:spcAft>
            </a:pPr>
            <a:r>
              <a:rPr lang="en-US" dirty="0">
                <a:cs typeface="Arial" panose="020B0604020202020204" pitchFamily="34" charset="0"/>
              </a:rPr>
              <a:t>Videos, papers, blogs, briefings, external content, etc.</a:t>
            </a:r>
          </a:p>
          <a:p>
            <a:pPr>
              <a:spcBef>
                <a:spcPts val="0"/>
              </a:spcBef>
              <a:spcAft>
                <a:spcPts val="1067"/>
              </a:spcAft>
            </a:pPr>
            <a:r>
              <a:rPr lang="en-US" dirty="0">
                <a:cs typeface="Arial" panose="020B0604020202020204" pitchFamily="34" charset="0"/>
              </a:rPr>
              <a:t>“Byte Size Learning” (Airman’s Magazine Article)</a:t>
            </a:r>
          </a:p>
          <a:p>
            <a:pPr>
              <a:spcBef>
                <a:spcPts val="0"/>
              </a:spcBef>
              <a:spcAft>
                <a:spcPts val="1067"/>
              </a:spcAft>
            </a:pPr>
            <a:r>
              <a:rPr lang="en-US" dirty="0">
                <a:cs typeface="Arial" panose="020B0604020202020204" pitchFamily="34" charset="0"/>
              </a:rPr>
              <a:t>“Rethinking USAF Cyber Education &amp; Training,” </a:t>
            </a:r>
          </a:p>
          <a:p>
            <a:pPr lvl="1">
              <a:spcBef>
                <a:spcPts val="0"/>
              </a:spcBef>
              <a:spcAft>
                <a:spcPts val="1067"/>
              </a:spcAft>
            </a:pPr>
            <a:r>
              <a:rPr lang="en-US" dirty="0">
                <a:cs typeface="Arial" panose="020B0604020202020204" pitchFamily="34" charset="0"/>
              </a:rPr>
              <a:t>International Conference on Cyber Warfare and Security (2018)</a:t>
            </a:r>
          </a:p>
        </p:txBody>
      </p:sp>
      <p:sp>
        <p:nvSpPr>
          <p:cNvPr id="4" name="Slide Number Placeholder 3">
            <a:extLst>
              <a:ext uri="{FF2B5EF4-FFF2-40B4-BE49-F238E27FC236}">
                <a16:creationId xmlns:a16="http://schemas.microsoft.com/office/drawing/2014/main" id="{9C80C998-1E4F-4D96-B607-5244F50A3F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5738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DAFE-32AD-BE41-B223-1148211F508E}"/>
              </a:ext>
            </a:extLst>
          </p:cNvPr>
          <p:cNvSpPr>
            <a:spLocks noGrp="1"/>
          </p:cNvSpPr>
          <p:nvPr>
            <p:ph type="title"/>
          </p:nvPr>
        </p:nvSpPr>
        <p:spPr/>
        <p:txBody>
          <a:bodyPr/>
          <a:lstStyle/>
          <a:p>
            <a:r>
              <a:rPr lang="en-US" dirty="0"/>
              <a:t>Disclaimer</a:t>
            </a:r>
          </a:p>
        </p:txBody>
      </p:sp>
      <p:sp>
        <p:nvSpPr>
          <p:cNvPr id="4" name="Content Placeholder 3">
            <a:extLst>
              <a:ext uri="{FF2B5EF4-FFF2-40B4-BE49-F238E27FC236}">
                <a16:creationId xmlns:a16="http://schemas.microsoft.com/office/drawing/2014/main" id="{1F34716F-C59C-124F-8F17-DD0665119B9B}"/>
              </a:ext>
            </a:extLst>
          </p:cNvPr>
          <p:cNvSpPr>
            <a:spLocks noGrp="1"/>
          </p:cNvSpPr>
          <p:nvPr>
            <p:ph idx="1"/>
          </p:nvPr>
        </p:nvSpPr>
        <p:spPr>
          <a:xfrm>
            <a:off x="838200" y="4568825"/>
            <a:ext cx="10515600" cy="1325563"/>
          </a:xfrm>
        </p:spPr>
        <p:txBody>
          <a:bodyPr/>
          <a:lstStyle/>
          <a:p>
            <a:pPr marL="0" indent="0" algn="ctr">
              <a:buNone/>
            </a:pPr>
            <a:r>
              <a:rPr lang="en-US" dirty="0"/>
              <a:t>The views expressed are those of the individual instructors and do not necessarily reflect the official policy or position of the Air Force, the Department of Defense, or the U.S. Government.</a:t>
            </a:r>
          </a:p>
        </p:txBody>
      </p:sp>
    </p:spTree>
    <p:extLst>
      <p:ext uri="{BB962C8B-B14F-4D97-AF65-F5344CB8AC3E}">
        <p14:creationId xmlns:p14="http://schemas.microsoft.com/office/powerpoint/2010/main" val="2267352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580A-980D-4758-B684-86898EEF456D}"/>
              </a:ext>
            </a:extLst>
          </p:cNvPr>
          <p:cNvSpPr>
            <a:spLocks noGrp="1"/>
          </p:cNvSpPr>
          <p:nvPr>
            <p:ph type="title"/>
          </p:nvPr>
        </p:nvSpPr>
        <p:spPr/>
        <p:txBody>
          <a:bodyPr/>
          <a:lstStyle/>
          <a:p>
            <a:r>
              <a:rPr lang="en-US" sz="4267" dirty="0"/>
              <a:t>Cyber Education Hub</a:t>
            </a:r>
          </a:p>
        </p:txBody>
      </p:sp>
      <p:sp>
        <p:nvSpPr>
          <p:cNvPr id="3" name="Text Placeholder 2">
            <a:extLst>
              <a:ext uri="{FF2B5EF4-FFF2-40B4-BE49-F238E27FC236}">
                <a16:creationId xmlns:a16="http://schemas.microsoft.com/office/drawing/2014/main" id="{9C24A30E-72C9-4BD1-986E-F84118D3C8E5}"/>
              </a:ext>
            </a:extLst>
          </p:cNvPr>
          <p:cNvSpPr>
            <a:spLocks noGrp="1"/>
          </p:cNvSpPr>
          <p:nvPr>
            <p:ph idx="1"/>
          </p:nvPr>
        </p:nvSpPr>
        <p:spPr/>
        <p:txBody>
          <a:bodyPr/>
          <a:lstStyle/>
          <a:p>
            <a:pPr>
              <a:spcBef>
                <a:spcPts val="0"/>
              </a:spcBef>
              <a:spcAft>
                <a:spcPts val="1067"/>
              </a:spcAft>
            </a:pPr>
            <a:r>
              <a:rPr lang="en-US" dirty="0"/>
              <a:t>Addresses challenges of Scalability, Currency, and Complexity</a:t>
            </a:r>
          </a:p>
          <a:p>
            <a:pPr lvl="1">
              <a:spcBef>
                <a:spcPts val="0"/>
              </a:spcBef>
              <a:spcAft>
                <a:spcPts val="1067"/>
              </a:spcAft>
            </a:pPr>
            <a:r>
              <a:rPr lang="en-US" dirty="0"/>
              <a:t>Cloud Technology - available to all Airmen</a:t>
            </a:r>
          </a:p>
          <a:p>
            <a:pPr lvl="1">
              <a:spcBef>
                <a:spcPts val="0"/>
              </a:spcBef>
              <a:spcAft>
                <a:spcPts val="1067"/>
              </a:spcAft>
            </a:pPr>
            <a:r>
              <a:rPr lang="en-US" dirty="0"/>
              <a:t>Different experiences and career fields will ensure consumers have most </a:t>
            </a:r>
            <a:r>
              <a:rPr lang="en-US" u="sng" dirty="0"/>
              <a:t>current</a:t>
            </a:r>
            <a:r>
              <a:rPr lang="en-US" dirty="0"/>
              <a:t> perspective that </a:t>
            </a:r>
            <a:r>
              <a:rPr lang="en-US" u="sng" dirty="0"/>
              <a:t>relates</a:t>
            </a:r>
            <a:r>
              <a:rPr lang="en-US" dirty="0"/>
              <a:t> to them at a level they can understand</a:t>
            </a:r>
          </a:p>
          <a:p>
            <a:pPr lvl="1">
              <a:spcBef>
                <a:spcPts val="0"/>
              </a:spcBef>
              <a:spcAft>
                <a:spcPts val="1067"/>
              </a:spcAft>
            </a:pPr>
            <a:r>
              <a:rPr lang="en-US" dirty="0"/>
              <a:t>Modularizing content allows only what is needed to be found and digested by consumer</a:t>
            </a:r>
          </a:p>
          <a:p>
            <a:pPr>
              <a:spcBef>
                <a:spcPts val="0"/>
              </a:spcBef>
              <a:spcAft>
                <a:spcPts val="1067"/>
              </a:spcAft>
            </a:pPr>
            <a:endParaRPr lang="en-US" dirty="0"/>
          </a:p>
        </p:txBody>
      </p:sp>
      <p:sp>
        <p:nvSpPr>
          <p:cNvPr id="4" name="Slide Number Placeholder 3">
            <a:extLst>
              <a:ext uri="{FF2B5EF4-FFF2-40B4-BE49-F238E27FC236}">
                <a16:creationId xmlns:a16="http://schemas.microsoft.com/office/drawing/2014/main" id="{9C80C998-1E4F-4D96-B607-5244F50A3F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Shape 185">
            <a:extLst>
              <a:ext uri="{FF2B5EF4-FFF2-40B4-BE49-F238E27FC236}">
                <a16:creationId xmlns:a16="http://schemas.microsoft.com/office/drawing/2014/main" id="{7D9FF026-F9D5-4E5B-ACF6-02F7D8961DE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610600" y="4671152"/>
            <a:ext cx="3152881" cy="1866173"/>
          </a:xfrm>
          <a:prstGeom prst="rect">
            <a:avLst/>
          </a:prstGeom>
          <a:noFill/>
          <a:ln>
            <a:noFill/>
          </a:ln>
          <a:effectLst>
            <a:softEdge rad="38100"/>
          </a:effectLst>
        </p:spPr>
      </p:pic>
    </p:spTree>
    <p:extLst>
      <p:ext uri="{BB962C8B-B14F-4D97-AF65-F5344CB8AC3E}">
        <p14:creationId xmlns:p14="http://schemas.microsoft.com/office/powerpoint/2010/main" val="2572306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580A-980D-4758-B684-86898EEF456D}"/>
              </a:ext>
            </a:extLst>
          </p:cNvPr>
          <p:cNvSpPr>
            <a:spLocks noGrp="1"/>
          </p:cNvSpPr>
          <p:nvPr>
            <p:ph type="title"/>
          </p:nvPr>
        </p:nvSpPr>
        <p:spPr/>
        <p:txBody>
          <a:bodyPr/>
          <a:lstStyle/>
          <a:p>
            <a:r>
              <a:rPr lang="en-US" sz="4267" dirty="0"/>
              <a:t>Cyber Education Hub (Cont.)</a:t>
            </a:r>
          </a:p>
        </p:txBody>
      </p:sp>
      <p:sp>
        <p:nvSpPr>
          <p:cNvPr id="3" name="Text Placeholder 2">
            <a:extLst>
              <a:ext uri="{FF2B5EF4-FFF2-40B4-BE49-F238E27FC236}">
                <a16:creationId xmlns:a16="http://schemas.microsoft.com/office/drawing/2014/main" id="{9C24A30E-72C9-4BD1-986E-F84118D3C8E5}"/>
              </a:ext>
            </a:extLst>
          </p:cNvPr>
          <p:cNvSpPr>
            <a:spLocks noGrp="1"/>
          </p:cNvSpPr>
          <p:nvPr>
            <p:ph idx="1"/>
          </p:nvPr>
        </p:nvSpPr>
        <p:spPr>
          <a:ln>
            <a:noFill/>
          </a:ln>
        </p:spPr>
        <p:txBody>
          <a:bodyPr/>
          <a:lstStyle/>
          <a:p>
            <a:pPr>
              <a:spcBef>
                <a:spcPts val="0"/>
              </a:spcBef>
              <a:spcAft>
                <a:spcPts val="1067"/>
              </a:spcAft>
            </a:pPr>
            <a:r>
              <a:rPr lang="en-US" dirty="0">
                <a:solidFill>
                  <a:schemeClr val="bg1"/>
                </a:solidFill>
              </a:rPr>
              <a:t>Employs strategies similar to Netflix, YouTube, etc.</a:t>
            </a:r>
          </a:p>
          <a:p>
            <a:pPr lvl="1">
              <a:spcBef>
                <a:spcPts val="0"/>
              </a:spcBef>
              <a:spcAft>
                <a:spcPts val="1067"/>
              </a:spcAft>
            </a:pPr>
            <a:r>
              <a:rPr lang="en-US" dirty="0">
                <a:solidFill>
                  <a:schemeClr val="bg1"/>
                </a:solidFill>
              </a:rPr>
              <a:t>Tailored to military environment</a:t>
            </a:r>
          </a:p>
          <a:p>
            <a:pPr lvl="1">
              <a:spcBef>
                <a:spcPts val="0"/>
              </a:spcBef>
              <a:spcAft>
                <a:spcPts val="1067"/>
              </a:spcAft>
            </a:pPr>
            <a:r>
              <a:rPr lang="en-US" dirty="0">
                <a:solidFill>
                  <a:schemeClr val="bg1"/>
                </a:solidFill>
              </a:rPr>
              <a:t>Not a replacement for Learning Management Systems</a:t>
            </a:r>
          </a:p>
          <a:p>
            <a:pPr lvl="2">
              <a:spcBef>
                <a:spcPts val="0"/>
              </a:spcBef>
              <a:spcAft>
                <a:spcPts val="1067"/>
              </a:spcAft>
            </a:pPr>
            <a:r>
              <a:rPr lang="en-US" dirty="0">
                <a:solidFill>
                  <a:schemeClr val="bg1"/>
                </a:solidFill>
              </a:rPr>
              <a:t>Blackboard, Udacity, edX, etc.</a:t>
            </a:r>
          </a:p>
          <a:p>
            <a:pPr lvl="2">
              <a:spcBef>
                <a:spcPts val="0"/>
              </a:spcBef>
              <a:spcAft>
                <a:spcPts val="1067"/>
              </a:spcAft>
            </a:pPr>
            <a:r>
              <a:rPr lang="en-US" dirty="0">
                <a:solidFill>
                  <a:schemeClr val="bg1"/>
                </a:solidFill>
              </a:rPr>
              <a:t>Exploration of content vs forced learning</a:t>
            </a:r>
          </a:p>
          <a:p>
            <a:pPr lvl="2">
              <a:spcBef>
                <a:spcPts val="0"/>
              </a:spcBef>
              <a:spcAft>
                <a:spcPts val="1067"/>
              </a:spcAft>
            </a:pPr>
            <a:r>
              <a:rPr lang="en-US" dirty="0">
                <a:solidFill>
                  <a:schemeClr val="bg1"/>
                </a:solidFill>
              </a:rPr>
              <a:t>No intent to automate evaluation</a:t>
            </a:r>
          </a:p>
          <a:p>
            <a:pPr lvl="2">
              <a:spcBef>
                <a:spcPts val="0"/>
              </a:spcBef>
              <a:spcAft>
                <a:spcPts val="1067"/>
              </a:spcAft>
            </a:pPr>
            <a:r>
              <a:rPr lang="en-US" b="1" u="sng" dirty="0">
                <a:solidFill>
                  <a:schemeClr val="bg1"/>
                </a:solidFill>
              </a:rPr>
              <a:t>No mandate to use</a:t>
            </a:r>
          </a:p>
          <a:p>
            <a:pPr>
              <a:spcBef>
                <a:spcPts val="0"/>
              </a:spcBef>
              <a:spcAft>
                <a:spcPts val="1067"/>
              </a:spcAft>
            </a:pPr>
            <a:endParaRPr lang="en-US" dirty="0">
              <a:solidFill>
                <a:schemeClr val="bg1"/>
              </a:solidFill>
            </a:endParaRPr>
          </a:p>
        </p:txBody>
      </p:sp>
      <p:sp>
        <p:nvSpPr>
          <p:cNvPr id="4" name="Slide Number Placeholder 3">
            <a:extLst>
              <a:ext uri="{FF2B5EF4-FFF2-40B4-BE49-F238E27FC236}">
                <a16:creationId xmlns:a16="http://schemas.microsoft.com/office/drawing/2014/main" id="{9C80C998-1E4F-4D96-B607-5244F50A3F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Shape 175">
            <a:extLst>
              <a:ext uri="{FF2B5EF4-FFF2-40B4-BE49-F238E27FC236}">
                <a16:creationId xmlns:a16="http://schemas.microsoft.com/office/drawing/2014/main" id="{31C8668D-5B45-4DBE-9A33-761466978501}"/>
              </a:ext>
            </a:extLst>
          </p:cNvPr>
          <p:cNvPicPr preferRelativeResize="0"/>
          <p:nvPr/>
        </p:nvPicPr>
        <p:blipFill rotWithShape="1">
          <a:blip r:embed="rId2">
            <a:alphaModFix/>
          </a:blip>
          <a:srcRect/>
          <a:stretch/>
        </p:blipFill>
        <p:spPr>
          <a:xfrm>
            <a:off x="9647083" y="1582132"/>
            <a:ext cx="1755200" cy="734733"/>
          </a:xfrm>
          <a:prstGeom prst="rect">
            <a:avLst/>
          </a:prstGeom>
          <a:noFill/>
          <a:ln>
            <a:noFill/>
          </a:ln>
        </p:spPr>
      </p:pic>
      <p:pic>
        <p:nvPicPr>
          <p:cNvPr id="6" name="Shape 176">
            <a:extLst>
              <a:ext uri="{FF2B5EF4-FFF2-40B4-BE49-F238E27FC236}">
                <a16:creationId xmlns:a16="http://schemas.microsoft.com/office/drawing/2014/main" id="{D8DB4475-0338-43CF-879A-495D5B048459}"/>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647083" y="2496252"/>
            <a:ext cx="1755200" cy="1463141"/>
          </a:xfrm>
          <a:prstGeom prst="rect">
            <a:avLst/>
          </a:prstGeom>
          <a:noFill/>
          <a:ln>
            <a:noFill/>
          </a:ln>
        </p:spPr>
      </p:pic>
      <p:pic>
        <p:nvPicPr>
          <p:cNvPr id="7" name="Shape 177">
            <a:extLst>
              <a:ext uri="{FF2B5EF4-FFF2-40B4-BE49-F238E27FC236}">
                <a16:creationId xmlns:a16="http://schemas.microsoft.com/office/drawing/2014/main" id="{68F43EA9-51FA-47D6-A23B-485A712C6487}"/>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695567" y="4187083"/>
            <a:ext cx="1658233" cy="1989880"/>
          </a:xfrm>
          <a:prstGeom prst="rect">
            <a:avLst/>
          </a:prstGeom>
          <a:noFill/>
          <a:ln>
            <a:noFill/>
          </a:ln>
        </p:spPr>
      </p:pic>
    </p:spTree>
    <p:extLst>
      <p:ext uri="{BB962C8B-B14F-4D97-AF65-F5344CB8AC3E}">
        <p14:creationId xmlns:p14="http://schemas.microsoft.com/office/powerpoint/2010/main" val="244596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 Netflix</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475679"/>
            <a:ext cx="5915808" cy="3689985"/>
          </a:xfrm>
          <a:prstGeom prst="rect">
            <a:avLst/>
          </a:prstGeom>
          <a:ln>
            <a:noFill/>
          </a:ln>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91200" y="2960650"/>
            <a:ext cx="5562600" cy="3320177"/>
          </a:xfrm>
          <a:prstGeom prst="rect">
            <a:avLst/>
          </a:prstGeom>
          <a:ln>
            <a:solidFill>
              <a:schemeClr val="tx1"/>
            </a:solidFill>
          </a:ln>
        </p:spPr>
      </p:pic>
    </p:spTree>
    <p:extLst>
      <p:ext uri="{BB962C8B-B14F-4D97-AF65-F5344CB8AC3E}">
        <p14:creationId xmlns:p14="http://schemas.microsoft.com/office/powerpoint/2010/main" val="3809984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 YouTube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51863" y="1349406"/>
            <a:ext cx="6201937" cy="3701781"/>
          </a:xfrm>
          <a:prstGeom prst="rect">
            <a:avLst/>
          </a:prstGeom>
          <a:ln>
            <a:solidFill>
              <a:schemeClr val="tx1"/>
            </a:solidFill>
          </a:ln>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261" y="2656702"/>
            <a:ext cx="5181600" cy="3886199"/>
          </a:xfrm>
          <a:prstGeom prst="rect">
            <a:avLst/>
          </a:prstGeom>
          <a:ln>
            <a:solidFill>
              <a:schemeClr val="tx1"/>
            </a:solidFill>
          </a:ln>
        </p:spPr>
      </p:pic>
    </p:spTree>
    <p:extLst>
      <p:ext uri="{BB962C8B-B14F-4D97-AF65-F5344CB8AC3E}">
        <p14:creationId xmlns:p14="http://schemas.microsoft.com/office/powerpoint/2010/main" val="1218586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FA7DD-87E4-4956-8757-07CAAA4F8176}"/>
              </a:ext>
            </a:extLst>
          </p:cNvPr>
          <p:cNvSpPr>
            <a:spLocks noGrp="1"/>
          </p:cNvSpPr>
          <p:nvPr>
            <p:ph type="title"/>
          </p:nvPr>
        </p:nvSpPr>
        <p:spPr/>
        <p:txBody>
          <a:bodyPr/>
          <a:lstStyle/>
          <a:p>
            <a:r>
              <a:rPr lang="en-US" dirty="0"/>
              <a:t>What is Gamification?</a:t>
            </a:r>
          </a:p>
        </p:txBody>
      </p:sp>
      <p:sp>
        <p:nvSpPr>
          <p:cNvPr id="3" name="Text Placeholder 2">
            <a:extLst>
              <a:ext uri="{FF2B5EF4-FFF2-40B4-BE49-F238E27FC236}">
                <a16:creationId xmlns:a16="http://schemas.microsoft.com/office/drawing/2014/main" id="{18F11BBD-3D76-4417-A1A5-93FF4FFF4E56}"/>
              </a:ext>
            </a:extLst>
          </p:cNvPr>
          <p:cNvSpPr>
            <a:spLocks noGrp="1"/>
          </p:cNvSpPr>
          <p:nvPr>
            <p:ph idx="1"/>
          </p:nvPr>
        </p:nvSpPr>
        <p:spPr>
          <a:xfrm>
            <a:off x="838200" y="1825625"/>
            <a:ext cx="8461917" cy="4351338"/>
          </a:xfrm>
        </p:spPr>
        <p:txBody>
          <a:bodyPr/>
          <a:lstStyle/>
          <a:p>
            <a:pPr>
              <a:spcBef>
                <a:spcPts val="0"/>
              </a:spcBef>
              <a:spcAft>
                <a:spcPts val="1067"/>
              </a:spcAft>
            </a:pPr>
            <a:r>
              <a:rPr lang="en-US" sz="2667" dirty="0"/>
              <a:t>The use of game mechanics and experience design to digitally </a:t>
            </a:r>
            <a:r>
              <a:rPr lang="en-US" sz="2667" b="1" u="sng" dirty="0"/>
              <a:t>engage and motivate people</a:t>
            </a:r>
            <a:r>
              <a:rPr lang="en-US" sz="2667" dirty="0"/>
              <a:t>… (Gartner Inc.)</a:t>
            </a:r>
          </a:p>
          <a:p>
            <a:pPr>
              <a:spcBef>
                <a:spcPts val="0"/>
              </a:spcBef>
              <a:spcAft>
                <a:spcPts val="1067"/>
              </a:spcAft>
            </a:pPr>
            <a:r>
              <a:rPr lang="en-US" sz="2667" dirty="0"/>
              <a:t>The use of game elements and game-design techniques in non-game contexts (Werbach, Hunter)</a:t>
            </a:r>
          </a:p>
          <a:p>
            <a:pPr>
              <a:spcBef>
                <a:spcPts val="0"/>
              </a:spcBef>
              <a:spcAft>
                <a:spcPts val="1067"/>
              </a:spcAft>
            </a:pPr>
            <a:r>
              <a:rPr lang="en-US" sz="2667" dirty="0"/>
              <a:t>The craft of deriving all the fun and addicting elements found in games and applying them to real-world or productive activities. It is a design process that optimizes for the human in the system, as opposed to pure efficiency of the system</a:t>
            </a:r>
          </a:p>
          <a:p>
            <a:pPr>
              <a:spcBef>
                <a:spcPts val="0"/>
              </a:spcBef>
              <a:spcAft>
                <a:spcPts val="1067"/>
              </a:spcAft>
            </a:pPr>
            <a:r>
              <a:rPr lang="en-US" sz="2667" dirty="0"/>
              <a:t>“</a:t>
            </a:r>
            <a:r>
              <a:rPr lang="en-US" sz="2667" b="1" u="sng" dirty="0"/>
              <a:t>Human-Focused Design</a:t>
            </a:r>
            <a:r>
              <a:rPr lang="en-US" sz="2667" dirty="0"/>
              <a:t>” vs  “Function-Focused Design.”</a:t>
            </a:r>
          </a:p>
          <a:p>
            <a:pPr>
              <a:spcBef>
                <a:spcPts val="0"/>
              </a:spcBef>
              <a:spcAft>
                <a:spcPts val="1067"/>
              </a:spcAft>
            </a:pPr>
            <a:endParaRPr lang="en-US" dirty="0"/>
          </a:p>
        </p:txBody>
      </p:sp>
      <p:sp>
        <p:nvSpPr>
          <p:cNvPr id="4" name="Slide Number Placeholder 3">
            <a:extLst>
              <a:ext uri="{FF2B5EF4-FFF2-40B4-BE49-F238E27FC236}">
                <a16:creationId xmlns:a16="http://schemas.microsoft.com/office/drawing/2014/main" id="{E142CE6F-D142-4062-92DF-85F0407FED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Shape 108">
            <a:extLst>
              <a:ext uri="{FF2B5EF4-FFF2-40B4-BE49-F238E27FC236}">
                <a16:creationId xmlns:a16="http://schemas.microsoft.com/office/drawing/2014/main" id="{7AA14C7D-D077-4957-835F-9E93EC56CD2A}"/>
              </a:ext>
            </a:extLst>
          </p:cNvPr>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9572781" y="1206868"/>
            <a:ext cx="1527981" cy="2093893"/>
          </a:xfrm>
          <a:prstGeom prst="rect">
            <a:avLst/>
          </a:prstGeom>
          <a:noFill/>
          <a:ln>
            <a:noFill/>
          </a:ln>
        </p:spPr>
      </p:pic>
      <p:pic>
        <p:nvPicPr>
          <p:cNvPr id="6" name="Shape 109">
            <a:extLst>
              <a:ext uri="{FF2B5EF4-FFF2-40B4-BE49-F238E27FC236}">
                <a16:creationId xmlns:a16="http://schemas.microsoft.com/office/drawing/2014/main" id="{D4C6E1A1-9CF1-49D2-AC8B-5FA366847094}"/>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0589809" y="2734662"/>
            <a:ext cx="1527981" cy="2093893"/>
          </a:xfrm>
          <a:prstGeom prst="rect">
            <a:avLst/>
          </a:prstGeom>
          <a:noFill/>
          <a:ln>
            <a:noFill/>
          </a:ln>
        </p:spPr>
      </p:pic>
      <p:pic>
        <p:nvPicPr>
          <p:cNvPr id="7" name="Shape 110">
            <a:extLst>
              <a:ext uri="{FF2B5EF4-FFF2-40B4-BE49-F238E27FC236}">
                <a16:creationId xmlns:a16="http://schemas.microsoft.com/office/drawing/2014/main" id="{38E9D65F-9DBF-4374-B674-DB23EA9DA484}"/>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9431920" y="4312511"/>
            <a:ext cx="1566900" cy="2224814"/>
          </a:xfrm>
          <a:prstGeom prst="rect">
            <a:avLst/>
          </a:prstGeom>
          <a:noFill/>
          <a:ln>
            <a:noFill/>
          </a:ln>
        </p:spPr>
      </p:pic>
    </p:spTree>
    <p:extLst>
      <p:ext uri="{BB962C8B-B14F-4D97-AF65-F5344CB8AC3E}">
        <p14:creationId xmlns:p14="http://schemas.microsoft.com/office/powerpoint/2010/main" val="2654428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How?</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p:txBody>
              <a:bodyPr/>
              <a:lstStyle/>
              <a:p>
                <a:pPr>
                  <a:spcAft>
                    <a:spcPts val="1067"/>
                  </a:spcAft>
                </a:pPr>
                <a:r>
                  <a:rPr lang="en-US" dirty="0"/>
                  <a:t>Many examples of getting people interested in cyber</a:t>
                </a:r>
              </a:p>
              <a:p>
                <a:pPr lvl="1">
                  <a:spcAft>
                    <a:spcPts val="1067"/>
                  </a:spcAft>
                </a:pPr>
                <a:r>
                  <a:rPr lang="en-US" dirty="0"/>
                  <a:t>And other career fields (surgery for example)</a:t>
                </a:r>
              </a:p>
              <a:p>
                <a:pPr>
                  <a:spcAft>
                    <a:spcPts val="1067"/>
                  </a:spcAft>
                </a:pPr>
                <a:r>
                  <a:rPr lang="en-US" dirty="0"/>
                  <a:t>Exposure, Familiarization, Relatedness </a:t>
                </a:r>
                <a14:m>
                  <m:oMath xmlns:m="http://schemas.openxmlformats.org/officeDocument/2006/math">
                    <m:r>
                      <a:rPr lang="en-US" b="0" i="1" smtClean="0">
                        <a:latin typeface="Cambria Math" panose="02040503050406030204" pitchFamily="18" charset="0"/>
                      </a:rPr>
                      <m:t>→</m:t>
                    </m:r>
                  </m:oMath>
                </a14:m>
                <a:r>
                  <a:rPr lang="en-US" b="0" dirty="0"/>
                  <a:t> Interest</a:t>
                </a:r>
              </a:p>
              <a:p>
                <a:pPr lvl="1">
                  <a:spcAft>
                    <a:spcPts val="1067"/>
                  </a:spcAft>
                </a:pPr>
                <a:r>
                  <a:rPr lang="en-US" dirty="0"/>
                  <a:t>Games, hands-on activities, camps, etc.</a:t>
                </a:r>
              </a:p>
              <a:p>
                <a:pPr>
                  <a:spcAft>
                    <a:spcPts val="1067"/>
                  </a:spcAft>
                </a:pPr>
                <a:r>
                  <a:rPr lang="en-US" dirty="0"/>
                  <a:t>Game element application?</a:t>
                </a:r>
              </a:p>
              <a:p>
                <a:pPr lvl="1">
                  <a:spcAft>
                    <a:spcPts val="1067"/>
                  </a:spcAft>
                </a:pPr>
                <a:r>
                  <a:rPr lang="en-US" u="sng" dirty="0"/>
                  <a:t>Skill Trees</a:t>
                </a:r>
              </a:p>
              <a:p>
                <a:pPr>
                  <a:spcAft>
                    <a:spcPts val="1067"/>
                  </a:spcAft>
                </a:pPr>
                <a:endParaRPr lang="en-US" dirty="0"/>
              </a:p>
            </p:txBody>
          </p:sp>
        </mc:Choice>
        <mc:Fallback xmlns="">
          <p:sp>
            <p:nvSpPr>
              <p:cNvPr id="3" name="Text Placeholder 2">
                <a:extLst>
                  <a:ext uri="{FF2B5EF4-FFF2-40B4-BE49-F238E27FC236}">
                    <a16:creationId xmlns:a16="http://schemas.microsoft.com/office/drawing/2014/main" id="{E20E19EE-A7BF-485A-938D-A25F8D8F4C1E}"/>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EBCF9D-37AC-4E9A-90B7-E8DA45A65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0098" y="3103676"/>
            <a:ext cx="3588614" cy="3579796"/>
          </a:xfrm>
          <a:prstGeom prst="rect">
            <a:avLst/>
          </a:prstGeom>
          <a:effectLst>
            <a:softEdge rad="25400"/>
          </a:effectLst>
        </p:spPr>
      </p:pic>
    </p:spTree>
    <p:extLst>
      <p:ext uri="{BB962C8B-B14F-4D97-AF65-F5344CB8AC3E}">
        <p14:creationId xmlns:p14="http://schemas.microsoft.com/office/powerpoint/2010/main" val="2625240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Explore</a:t>
            </a:r>
          </a:p>
        </p:txBody>
      </p:sp>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a:xfrm>
            <a:off x="518520" y="1524000"/>
            <a:ext cx="5993791" cy="4981021"/>
          </a:xfrm>
        </p:spPr>
        <p:txBody>
          <a:bodyPr/>
          <a:lstStyle/>
          <a:p>
            <a:pPr>
              <a:spcAft>
                <a:spcPts val="1067"/>
              </a:spcAft>
            </a:pPr>
            <a:r>
              <a:rPr lang="en-US" dirty="0"/>
              <a:t>Connect to the Cyber Education Hub</a:t>
            </a:r>
          </a:p>
          <a:p>
            <a:pPr>
              <a:spcAft>
                <a:spcPts val="1067"/>
              </a:spcAft>
            </a:pPr>
            <a:r>
              <a:rPr lang="en-US" u="sng" dirty="0">
                <a:hlinkClick r:id="rId2"/>
              </a:rPr>
              <a:t>www.afit.edu/ceh</a:t>
            </a:r>
            <a:endParaRPr lang="en-US" u="sng" dirty="0"/>
          </a:p>
          <a:p>
            <a:pPr>
              <a:spcAft>
                <a:spcPts val="1067"/>
              </a:spcAft>
            </a:pPr>
            <a:endParaRPr lang="en-US" u="sng" dirty="0"/>
          </a:p>
          <a:p>
            <a:pPr>
              <a:spcAft>
                <a:spcPts val="1067"/>
              </a:spcAft>
            </a:pPr>
            <a:endParaRPr lang="en-US" dirty="0"/>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82010" y="1551209"/>
            <a:ext cx="4792595" cy="4953812"/>
          </a:xfrm>
          <a:prstGeom prst="rect">
            <a:avLst/>
          </a:prstGeom>
          <a:effectLst>
            <a:softEdge rad="25400"/>
          </a:effectLst>
        </p:spPr>
      </p:pic>
    </p:spTree>
    <p:extLst>
      <p:ext uri="{BB962C8B-B14F-4D97-AF65-F5344CB8AC3E}">
        <p14:creationId xmlns:p14="http://schemas.microsoft.com/office/powerpoint/2010/main" val="2849516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Registration</a:t>
            </a:r>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hlinkClick r:id="rId2"/>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15916" y="1646238"/>
            <a:ext cx="9176794" cy="4581424"/>
          </a:xfrm>
          <a:prstGeom prst="rect">
            <a:avLst/>
          </a:prstGeom>
        </p:spPr>
      </p:pic>
    </p:spTree>
    <p:extLst>
      <p:ext uri="{BB962C8B-B14F-4D97-AF65-F5344CB8AC3E}">
        <p14:creationId xmlns:p14="http://schemas.microsoft.com/office/powerpoint/2010/main" val="1009203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C339B9-2A01-438B-B155-7B39656EBC0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78855" y="1200782"/>
            <a:ext cx="8234289" cy="5326230"/>
          </a:xfrm>
          <a:prstGeom prst="rect">
            <a:avLst/>
          </a:prstGeom>
        </p:spPr>
      </p:pic>
    </p:spTree>
    <p:extLst>
      <p:ext uri="{BB962C8B-B14F-4D97-AF65-F5344CB8AC3E}">
        <p14:creationId xmlns:p14="http://schemas.microsoft.com/office/powerpoint/2010/main" val="219913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0C0AFF-1BF5-4727-845A-FC24B1FBB38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1483" y="1550836"/>
            <a:ext cx="8389034" cy="4604638"/>
          </a:xfrm>
          <a:prstGeom prst="rect">
            <a:avLst/>
          </a:prstGeom>
        </p:spPr>
      </p:pic>
    </p:spTree>
    <p:extLst>
      <p:ext uri="{BB962C8B-B14F-4D97-AF65-F5344CB8AC3E}">
        <p14:creationId xmlns:p14="http://schemas.microsoft.com/office/powerpoint/2010/main" val="2336435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9A08-DC4E-5F40-8315-A2C35CF76E4A}"/>
              </a:ext>
            </a:extLst>
          </p:cNvPr>
          <p:cNvSpPr>
            <a:spLocks noGrp="1"/>
          </p:cNvSpPr>
          <p:nvPr>
            <p:ph type="title"/>
          </p:nvPr>
        </p:nvSpPr>
        <p:spPr/>
        <p:txBody>
          <a:bodyPr/>
          <a:lstStyle/>
          <a:p>
            <a:r>
              <a:rPr lang="en-US" dirty="0"/>
              <a:t>Optional Survey (Side A)</a:t>
            </a:r>
          </a:p>
        </p:txBody>
      </p:sp>
      <p:sp>
        <p:nvSpPr>
          <p:cNvPr id="4" name="Content Placeholder 3">
            <a:extLst>
              <a:ext uri="{FF2B5EF4-FFF2-40B4-BE49-F238E27FC236}">
                <a16:creationId xmlns:a16="http://schemas.microsoft.com/office/drawing/2014/main" id="{638537FD-63DE-9B46-AE75-3A4F2389CCC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02146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0A79E5-FEA7-4398-A83D-E3F60D52CE3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53708" y="1715291"/>
            <a:ext cx="8084584" cy="4217157"/>
          </a:xfrm>
          <a:prstGeom prst="rect">
            <a:avLst/>
          </a:prstGeom>
        </p:spPr>
      </p:pic>
    </p:spTree>
    <p:extLst>
      <p:ext uri="{BB962C8B-B14F-4D97-AF65-F5344CB8AC3E}">
        <p14:creationId xmlns:p14="http://schemas.microsoft.com/office/powerpoint/2010/main" val="2005733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BACFFC-4AF2-4B69-8D4C-5EA06302BD88}"/>
              </a:ext>
            </a:extLst>
          </p:cNvPr>
          <p:cNvSpPr>
            <a:spLocks noGrp="1"/>
          </p:cNvSpPr>
          <p:nvPr>
            <p:ph type="title"/>
          </p:nvPr>
        </p:nvSpPr>
        <p:spPr/>
        <p:txBody>
          <a:bodyPr/>
          <a:lstStyle/>
          <a:p>
            <a:r>
              <a:rPr lang="en-US" dirty="0"/>
              <a:t>Gamification: Topic Maps</a:t>
            </a:r>
          </a:p>
        </p:txBody>
      </p:sp>
      <p:sp>
        <p:nvSpPr>
          <p:cNvPr id="6" name="Content Placeholder 5">
            <a:extLst>
              <a:ext uri="{FF2B5EF4-FFF2-40B4-BE49-F238E27FC236}">
                <a16:creationId xmlns:a16="http://schemas.microsoft.com/office/drawing/2014/main" id="{A6E14F34-745F-4AAB-B9F1-B86F6306117F}"/>
              </a:ext>
            </a:extLst>
          </p:cNvPr>
          <p:cNvSpPr>
            <a:spLocks noGrp="1"/>
          </p:cNvSpPr>
          <p:nvPr>
            <p:ph idx="1"/>
          </p:nvPr>
        </p:nvSpPr>
        <p:spPr>
          <a:xfrm>
            <a:off x="7475170" y="1862534"/>
            <a:ext cx="3690918" cy="2018092"/>
          </a:xfrm>
        </p:spPr>
        <p:txBody>
          <a:bodyPr/>
          <a:lstStyle/>
          <a:p>
            <a:r>
              <a:rPr lang="en-US" dirty="0"/>
              <a:t>Orientation</a:t>
            </a:r>
          </a:p>
          <a:p>
            <a:r>
              <a:rPr lang="en-US" dirty="0"/>
              <a:t>Information</a:t>
            </a:r>
            <a:endParaRPr lang="en-US" sz="800" dirty="0"/>
          </a:p>
          <a:p>
            <a:r>
              <a:rPr lang="en-US" dirty="0"/>
              <a:t>Navigation</a:t>
            </a:r>
          </a:p>
          <a:p>
            <a:r>
              <a:rPr lang="en-US" dirty="0"/>
              <a:t>Autonomy</a:t>
            </a:r>
          </a:p>
        </p:txBody>
      </p:sp>
      <p:pic>
        <p:nvPicPr>
          <p:cNvPr id="7" name="Picture 6">
            <a:extLst>
              <a:ext uri="{FF2B5EF4-FFF2-40B4-BE49-F238E27FC236}">
                <a16:creationId xmlns:a16="http://schemas.microsoft.com/office/drawing/2014/main" id="{26061D02-ECA0-4397-B78F-7CE5C39FD1C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5629" y="1535843"/>
            <a:ext cx="6331356" cy="3111966"/>
          </a:xfrm>
          <a:prstGeom prst="rect">
            <a:avLst/>
          </a:prstGeom>
          <a:ln>
            <a:solidFill>
              <a:schemeClr val="tx1"/>
            </a:solidFill>
          </a:ln>
        </p:spPr>
      </p:pic>
      <p:pic>
        <p:nvPicPr>
          <p:cNvPr id="8" name="Picture 7">
            <a:extLst>
              <a:ext uri="{FF2B5EF4-FFF2-40B4-BE49-F238E27FC236}">
                <a16:creationId xmlns:a16="http://schemas.microsoft.com/office/drawing/2014/main" id="{414FD735-BD63-4040-AEFD-A2A360B4ED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71454" y="3091826"/>
            <a:ext cx="7322819" cy="3507721"/>
          </a:xfrm>
          <a:prstGeom prst="rect">
            <a:avLst/>
          </a:prstGeom>
          <a:ln>
            <a:solidFill>
              <a:schemeClr val="tx1"/>
            </a:solidFill>
          </a:ln>
        </p:spPr>
      </p:pic>
      <p:sp>
        <p:nvSpPr>
          <p:cNvPr id="9" name="Content Placeholder 5">
            <a:extLst>
              <a:ext uri="{FF2B5EF4-FFF2-40B4-BE49-F238E27FC236}">
                <a16:creationId xmlns:a16="http://schemas.microsoft.com/office/drawing/2014/main" id="{D9705142-A9B6-4156-BC9B-23A1E01A79F6}"/>
              </a:ext>
            </a:extLst>
          </p:cNvPr>
          <p:cNvSpPr txBox="1">
            <a:spLocks/>
          </p:cNvSpPr>
          <p:nvPr/>
        </p:nvSpPr>
        <p:spPr bwMode="auto">
          <a:xfrm>
            <a:off x="1479395" y="4845686"/>
            <a:ext cx="2791522" cy="1017291"/>
          </a:xfrm>
          <a:prstGeom prst="rect">
            <a:avLst/>
          </a:prstGeom>
          <a:solidFill>
            <a:schemeClr val="tx1">
              <a:alpha val="75000"/>
            </a:schemeClr>
          </a:solidFill>
          <a:effectLst>
            <a:softEdge rad="25400"/>
          </a:effectLst>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solidFill>
                  <a:schemeClr val="bg2"/>
                </a:solidFill>
              </a:defRPr>
            </a:lvl1pPr>
            <a:lvl2pPr marL="685800" indent="-228600">
              <a:lnSpc>
                <a:spcPct val="90000"/>
              </a:lnSpc>
              <a:spcBef>
                <a:spcPts val="500"/>
              </a:spcBef>
              <a:buFont typeface="Arial" panose="020B0604020202020204" pitchFamily="34" charset="0"/>
              <a:buChar char="•"/>
              <a:defRPr sz="2400">
                <a:solidFill>
                  <a:schemeClr val="bg2"/>
                </a:solidFill>
              </a:defRPr>
            </a:lvl2pPr>
            <a:lvl3pPr marL="1143000" indent="-228600">
              <a:lnSpc>
                <a:spcPct val="90000"/>
              </a:lnSpc>
              <a:spcBef>
                <a:spcPts val="500"/>
              </a:spcBef>
              <a:buFont typeface="Arial" panose="020B0604020202020204" pitchFamily="34" charset="0"/>
              <a:buChar char="•"/>
              <a:defRPr sz="2000">
                <a:solidFill>
                  <a:schemeClr val="bg2"/>
                </a:solidFill>
              </a:defRPr>
            </a:lvl3pPr>
            <a:lvl4pPr marL="1600200" indent="-228600">
              <a:lnSpc>
                <a:spcPct val="90000"/>
              </a:lnSpc>
              <a:spcBef>
                <a:spcPts val="500"/>
              </a:spcBef>
              <a:buFont typeface="Arial" panose="020B0604020202020204" pitchFamily="34" charset="0"/>
              <a:buChar char="•"/>
              <a:defRPr>
                <a:solidFill>
                  <a:schemeClr val="bg2"/>
                </a:solidFill>
              </a:defRPr>
            </a:lvl4pPr>
            <a:lvl5pPr marL="2057400" indent="-228600">
              <a:lnSpc>
                <a:spcPct val="90000"/>
              </a:lnSpc>
              <a:spcBef>
                <a:spcPts val="500"/>
              </a:spcBef>
              <a:buFont typeface="Arial" panose="020B0604020202020204" pitchFamily="34" charset="0"/>
              <a:buChar char="•"/>
              <a:defRPr>
                <a:solidFill>
                  <a:schemeClr val="bg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Click Topic</a:t>
            </a:r>
          </a:p>
          <a:p>
            <a:r>
              <a:rPr lang="en-US" dirty="0"/>
              <a:t>See Content</a:t>
            </a:r>
          </a:p>
        </p:txBody>
      </p:sp>
    </p:spTree>
    <p:extLst>
      <p:ext uri="{BB962C8B-B14F-4D97-AF65-F5344CB8AC3E}">
        <p14:creationId xmlns:p14="http://schemas.microsoft.com/office/powerpoint/2010/main" val="382986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Skill Trees</a:t>
            </a:r>
          </a:p>
        </p:txBody>
      </p:sp>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p:txBody>
          <a:bodyPr/>
          <a:lstStyle/>
          <a:p>
            <a:pPr>
              <a:spcAft>
                <a:spcPts val="1067"/>
              </a:spcAft>
            </a:pPr>
            <a:r>
              <a:rPr lang="en-US" dirty="0"/>
              <a:t>Most sites either have:</a:t>
            </a:r>
          </a:p>
          <a:p>
            <a:pPr lvl="1">
              <a:spcAft>
                <a:spcPts val="1067"/>
              </a:spcAft>
            </a:pPr>
            <a:r>
              <a:rPr lang="en-US" dirty="0"/>
              <a:t>Classic linear prerequisite content flow (Udemy, Khan Academy)</a:t>
            </a:r>
          </a:p>
          <a:p>
            <a:pPr lvl="1">
              <a:spcAft>
                <a:spcPts val="1067"/>
              </a:spcAft>
            </a:pPr>
            <a:r>
              <a:rPr lang="en-US" dirty="0"/>
              <a:t>Content laid out with little/no organization (YouTube, </a:t>
            </a:r>
            <a:r>
              <a:rPr lang="en-US" dirty="0" err="1"/>
              <a:t>MilTube</a:t>
            </a:r>
            <a:r>
              <a:rPr lang="en-US" dirty="0"/>
              <a:t>)</a:t>
            </a:r>
          </a:p>
          <a:p>
            <a:pPr>
              <a:spcAft>
                <a:spcPts val="1067"/>
              </a:spcAft>
            </a:pPr>
            <a:r>
              <a:rPr lang="en-US" dirty="0"/>
              <a:t>Skill Trees can</a:t>
            </a:r>
          </a:p>
          <a:p>
            <a:pPr lvl="1">
              <a:spcAft>
                <a:spcPts val="1067"/>
              </a:spcAft>
            </a:pPr>
            <a:r>
              <a:rPr lang="en-US" dirty="0"/>
              <a:t>Show relationships between Content</a:t>
            </a:r>
          </a:p>
          <a:p>
            <a:pPr lvl="1">
              <a:spcAft>
                <a:spcPts val="1067"/>
              </a:spcAft>
            </a:pPr>
            <a:r>
              <a:rPr lang="en-US" dirty="0"/>
              <a:t>Provide Direction AND Autonomy</a:t>
            </a:r>
          </a:p>
          <a:p>
            <a:pPr lvl="1">
              <a:spcAft>
                <a:spcPts val="1067"/>
              </a:spcAft>
            </a:pPr>
            <a:r>
              <a:rPr lang="en-US" dirty="0"/>
              <a:t>Be tailored to an individual or community</a:t>
            </a:r>
          </a:p>
          <a:p>
            <a:pPr>
              <a:spcAft>
                <a:spcPts val="1067"/>
              </a:spcAft>
            </a:pPr>
            <a:endParaRPr lang="en-US" dirty="0"/>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2758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A7D2A-180D-444C-B9BA-04B06DC166E1}"/>
              </a:ext>
            </a:extLst>
          </p:cNvPr>
          <p:cNvSpPr>
            <a:spLocks noGrp="1"/>
          </p:cNvSpPr>
          <p:nvPr>
            <p:ph type="title"/>
          </p:nvPr>
        </p:nvSpPr>
        <p:spPr/>
        <p:txBody>
          <a:bodyPr/>
          <a:lstStyle/>
          <a:p>
            <a:r>
              <a:rPr lang="en-US" dirty="0"/>
              <a:t>Gamification: KSA Trees</a:t>
            </a:r>
          </a:p>
        </p:txBody>
      </p:sp>
      <p:sp>
        <p:nvSpPr>
          <p:cNvPr id="3" name="Content Placeholder 2">
            <a:extLst>
              <a:ext uri="{FF2B5EF4-FFF2-40B4-BE49-F238E27FC236}">
                <a16:creationId xmlns:a16="http://schemas.microsoft.com/office/drawing/2014/main" id="{5F22ED09-4562-4158-8857-F7476B1A7BA3}"/>
              </a:ext>
            </a:extLst>
          </p:cNvPr>
          <p:cNvSpPr>
            <a:spLocks noGrp="1"/>
          </p:cNvSpPr>
          <p:nvPr>
            <p:ph idx="1"/>
          </p:nvPr>
        </p:nvSpPr>
        <p:spPr>
          <a:xfrm>
            <a:off x="9209526" y="1646238"/>
            <a:ext cx="2506688" cy="1724780"/>
          </a:xfrm>
        </p:spPr>
        <p:txBody>
          <a:bodyPr/>
          <a:lstStyle/>
          <a:p>
            <a:pPr marL="228600" indent="-228600"/>
            <a:r>
              <a:rPr lang="en-US" sz="2000" dirty="0"/>
              <a:t>Unlock Skills</a:t>
            </a:r>
          </a:p>
          <a:p>
            <a:pPr marL="228600" indent="-228600"/>
            <a:r>
              <a:rPr lang="en-US" sz="2000" dirty="0"/>
              <a:t>Level Up</a:t>
            </a:r>
          </a:p>
        </p:txBody>
      </p:sp>
      <p:pic>
        <p:nvPicPr>
          <p:cNvPr id="6" name="Picture 5">
            <a:extLst>
              <a:ext uri="{FF2B5EF4-FFF2-40B4-BE49-F238E27FC236}">
                <a16:creationId xmlns:a16="http://schemas.microsoft.com/office/drawing/2014/main" id="{F492D65A-8831-441B-96B9-5642A5B3E5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388860"/>
            <a:ext cx="3372606" cy="3364319"/>
          </a:xfrm>
          <a:prstGeom prst="rect">
            <a:avLst/>
          </a:prstGeom>
          <a:ln>
            <a:solidFill>
              <a:schemeClr val="tx1"/>
            </a:solidFill>
          </a:ln>
        </p:spPr>
      </p:pic>
      <p:pic>
        <p:nvPicPr>
          <p:cNvPr id="8" name="Picture 7">
            <a:extLst>
              <a:ext uri="{FF2B5EF4-FFF2-40B4-BE49-F238E27FC236}">
                <a16:creationId xmlns:a16="http://schemas.microsoft.com/office/drawing/2014/main" id="{ED0FF57E-7D1F-4682-B7F0-37A4F646DE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04566" y="1388860"/>
            <a:ext cx="4312920" cy="3008965"/>
          </a:xfrm>
          <a:prstGeom prst="rect">
            <a:avLst/>
          </a:prstGeom>
        </p:spPr>
      </p:pic>
      <p:pic>
        <p:nvPicPr>
          <p:cNvPr id="7" name="Picture 6">
            <a:extLst>
              <a:ext uri="{FF2B5EF4-FFF2-40B4-BE49-F238E27FC236}">
                <a16:creationId xmlns:a16="http://schemas.microsoft.com/office/drawing/2014/main" id="{51631F22-FA21-4E8A-BDBD-D8C817F912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76907" y="2551462"/>
            <a:ext cx="7315200" cy="4001738"/>
          </a:xfrm>
          <a:prstGeom prst="rect">
            <a:avLst/>
          </a:prstGeom>
          <a:ln>
            <a:solidFill>
              <a:schemeClr val="tx1"/>
            </a:solidFill>
          </a:ln>
        </p:spPr>
      </p:pic>
      <p:sp>
        <p:nvSpPr>
          <p:cNvPr id="9" name="Content Placeholder 2">
            <a:extLst>
              <a:ext uri="{FF2B5EF4-FFF2-40B4-BE49-F238E27FC236}">
                <a16:creationId xmlns:a16="http://schemas.microsoft.com/office/drawing/2014/main" id="{9A671209-6303-4FC7-8434-5DC4D8F3D968}"/>
              </a:ext>
            </a:extLst>
          </p:cNvPr>
          <p:cNvSpPr txBox="1">
            <a:spLocks/>
          </p:cNvSpPr>
          <p:nvPr/>
        </p:nvSpPr>
        <p:spPr bwMode="auto">
          <a:xfrm>
            <a:off x="1014151" y="4919546"/>
            <a:ext cx="2686806" cy="1458952"/>
          </a:xfrm>
          <a:prstGeom prst="rect">
            <a:avLst/>
          </a:prstGeom>
          <a:solidFill>
            <a:schemeClr val="tx1">
              <a:alpha val="75000"/>
            </a:schemeClr>
          </a:solidFill>
          <a:effectLst>
            <a:softEdge rad="25400"/>
          </a:effectLst>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000">
                <a:solidFill>
                  <a:schemeClr val="bg2"/>
                </a:solidFill>
              </a:defRPr>
            </a:lvl1pPr>
            <a:lvl2pPr marL="685800" indent="-228600">
              <a:lnSpc>
                <a:spcPct val="90000"/>
              </a:lnSpc>
              <a:spcBef>
                <a:spcPts val="500"/>
              </a:spcBef>
              <a:buFont typeface="Arial" panose="020B0604020202020204" pitchFamily="34" charset="0"/>
              <a:buChar char="•"/>
              <a:defRPr sz="2400">
                <a:solidFill>
                  <a:schemeClr val="bg2"/>
                </a:solidFill>
              </a:defRPr>
            </a:lvl2pPr>
            <a:lvl3pPr marL="1143000" indent="-228600">
              <a:lnSpc>
                <a:spcPct val="90000"/>
              </a:lnSpc>
              <a:spcBef>
                <a:spcPts val="500"/>
              </a:spcBef>
              <a:buFont typeface="Arial" panose="020B0604020202020204" pitchFamily="34" charset="0"/>
              <a:buChar char="•"/>
              <a:defRPr sz="2000">
                <a:solidFill>
                  <a:schemeClr val="bg2"/>
                </a:solidFill>
              </a:defRPr>
            </a:lvl3pPr>
            <a:lvl4pPr marL="1600200" indent="-228600">
              <a:lnSpc>
                <a:spcPct val="90000"/>
              </a:lnSpc>
              <a:spcBef>
                <a:spcPts val="500"/>
              </a:spcBef>
              <a:buFont typeface="Arial" panose="020B0604020202020204" pitchFamily="34" charset="0"/>
              <a:buChar char="•"/>
              <a:defRPr>
                <a:solidFill>
                  <a:schemeClr val="bg2"/>
                </a:solidFill>
              </a:defRPr>
            </a:lvl4pPr>
            <a:lvl5pPr marL="2057400" indent="-228600">
              <a:lnSpc>
                <a:spcPct val="90000"/>
              </a:lnSpc>
              <a:spcBef>
                <a:spcPts val="500"/>
              </a:spcBef>
              <a:buFont typeface="Arial" panose="020B0604020202020204" pitchFamily="34" charset="0"/>
              <a:buChar char="•"/>
              <a:defRPr>
                <a:solidFill>
                  <a:schemeClr val="bg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Complete Challenges</a:t>
            </a:r>
          </a:p>
          <a:p>
            <a:r>
              <a:rPr lang="en-US" dirty="0"/>
              <a:t>Increase Knowledge, Skills, Abilities</a:t>
            </a:r>
          </a:p>
        </p:txBody>
      </p:sp>
    </p:spTree>
    <p:extLst>
      <p:ext uri="{BB962C8B-B14F-4D97-AF65-F5344CB8AC3E}">
        <p14:creationId xmlns:p14="http://schemas.microsoft.com/office/powerpoint/2010/main" val="192406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A02A1-102B-4378-9378-D280ED295D54}"/>
              </a:ext>
            </a:extLst>
          </p:cNvPr>
          <p:cNvSpPr>
            <a:spLocks noGrp="1"/>
          </p:cNvSpPr>
          <p:nvPr>
            <p:ph type="title"/>
          </p:nvPr>
        </p:nvSpPr>
        <p:spPr/>
        <p:txBody>
          <a:bodyPr/>
          <a:lstStyle/>
          <a:p>
            <a:r>
              <a:rPr lang="en-US" dirty="0"/>
              <a:t>Mock AF Cyber Tree</a:t>
            </a:r>
          </a:p>
        </p:txBody>
      </p:sp>
      <p:sp>
        <p:nvSpPr>
          <p:cNvPr id="4" name="Slide Number Placeholder 3">
            <a:extLst>
              <a:ext uri="{FF2B5EF4-FFF2-40B4-BE49-F238E27FC236}">
                <a16:creationId xmlns:a16="http://schemas.microsoft.com/office/drawing/2014/main" id="{AF52BA63-F908-4073-946B-376B7B9648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73" name="Picture 472">
            <a:extLst>
              <a:ext uri="{FF2B5EF4-FFF2-40B4-BE49-F238E27FC236}">
                <a16:creationId xmlns:a16="http://schemas.microsoft.com/office/drawing/2014/main" id="{E1F41F4E-AF43-4430-B700-D0BAFC10767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71416" y="1556435"/>
            <a:ext cx="6449168" cy="48897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97143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Future Work</a:t>
            </a:r>
          </a:p>
        </p:txBody>
      </p:sp>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p:txBody>
          <a:bodyPr/>
          <a:lstStyle/>
          <a:p>
            <a:pPr>
              <a:spcAft>
                <a:spcPts val="1067"/>
              </a:spcAft>
            </a:pPr>
            <a:r>
              <a:rPr lang="en-US" dirty="0"/>
              <a:t>Monitoring and Analysis of game elements on Hub</a:t>
            </a:r>
          </a:p>
          <a:p>
            <a:pPr>
              <a:spcAft>
                <a:spcPts val="1067"/>
              </a:spcAft>
            </a:pPr>
            <a:r>
              <a:rPr lang="en-US" dirty="0"/>
              <a:t>Best way to release the platform</a:t>
            </a:r>
          </a:p>
          <a:p>
            <a:pPr>
              <a:spcAft>
                <a:spcPts val="1067"/>
              </a:spcAft>
            </a:pPr>
            <a:r>
              <a:rPr lang="en-US" dirty="0"/>
              <a:t>What type of content is best for different demographics, personalities, etc.</a:t>
            </a:r>
          </a:p>
          <a:p>
            <a:pPr>
              <a:spcAft>
                <a:spcPts val="1067"/>
              </a:spcAft>
            </a:pPr>
            <a:r>
              <a:rPr lang="en-US" dirty="0"/>
              <a:t>Reward system in Cyber Education Hub</a:t>
            </a:r>
          </a:p>
          <a:p>
            <a:pPr>
              <a:spcAft>
                <a:spcPts val="1067"/>
              </a:spcAft>
            </a:pPr>
            <a:r>
              <a:rPr lang="en-US" u="sng" dirty="0"/>
              <a:t>Skill Trees</a:t>
            </a:r>
            <a:r>
              <a:rPr lang="en-US" dirty="0"/>
              <a:t> and application to more educational fields and also other occupations</a:t>
            </a:r>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5653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Questions?</a:t>
            </a:r>
            <a:endParaRPr sz="4533" dirty="0">
              <a:ea typeface="Arial"/>
              <a:cs typeface="Arial"/>
              <a:sym typeface="Arial"/>
            </a:endParaRPr>
          </a:p>
        </p:txBody>
      </p:sp>
      <p:sp>
        <p:nvSpPr>
          <p:cNvPr id="245" name="Shape 245"/>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36</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933220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Want to Participate?</a:t>
            </a:r>
            <a:endParaRPr sz="4533" dirty="0">
              <a:ea typeface="Arial"/>
              <a:cs typeface="Arial"/>
              <a:sym typeface="Arial"/>
            </a:endParaRPr>
          </a:p>
        </p:txBody>
      </p:sp>
      <p:sp>
        <p:nvSpPr>
          <p:cNvPr id="245" name="Shape 245"/>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37</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36899" y="1554078"/>
            <a:ext cx="7518202" cy="4983247"/>
          </a:xfrm>
          <a:prstGeom prst="rect">
            <a:avLst/>
          </a:prstGeom>
        </p:spPr>
      </p:pic>
      <p:sp>
        <p:nvSpPr>
          <p:cNvPr id="244" name="Shape 244"/>
          <p:cNvSpPr txBox="1">
            <a:spLocks noGrp="1"/>
          </p:cNvSpPr>
          <p:nvPr>
            <p:ph idx="1"/>
          </p:nvPr>
        </p:nvSpPr>
        <p:spPr>
          <a:xfrm>
            <a:off x="0" y="6155472"/>
            <a:ext cx="12192000" cy="702527"/>
          </a:xfrm>
          <a:prstGeom prst="rect">
            <a:avLst/>
          </a:prstGeom>
          <a:solidFill>
            <a:schemeClr val="tx1">
              <a:alpha val="81000"/>
            </a:schemeClr>
          </a:solidFill>
          <a:ln>
            <a:noFill/>
          </a:ln>
        </p:spPr>
        <p:txBody>
          <a:bodyPr spcFirstLastPara="1" vert="horz" wrap="square" lIns="102100" tIns="102100" rIns="102100" bIns="102100" numCol="1" anchor="t" anchorCtr="0" compatLnSpc="1">
            <a:prstTxWarp prst="textNoShape">
              <a:avLst/>
            </a:prstTxWarp>
            <a:noAutofit/>
          </a:bodyPr>
          <a:lstStyle/>
          <a:p>
            <a:pPr marL="0" indent="0" algn="ctr">
              <a:spcBef>
                <a:spcPts val="667"/>
              </a:spcBef>
              <a:spcAft>
                <a:spcPts val="0"/>
              </a:spcAft>
              <a:buClr>
                <a:schemeClr val="dk1"/>
              </a:buClr>
              <a:buSzPts val="2300"/>
              <a:buNone/>
            </a:pPr>
            <a:r>
              <a:rPr lang="en-US" sz="3067" dirty="0">
                <a:ln w="12700">
                  <a:noFill/>
                </a:ln>
                <a:solidFill>
                  <a:schemeClr val="bg1"/>
                </a:solidFill>
                <a:ea typeface="Arial"/>
                <a:cs typeface="Arial"/>
                <a:sym typeface="Arial"/>
              </a:rPr>
              <a:t>https://www.afit.edu/ceh-learn/</a:t>
            </a:r>
            <a:endParaRPr sz="3067" dirty="0">
              <a:ln w="12700">
                <a:noFill/>
              </a:ln>
              <a:solidFill>
                <a:schemeClr val="bg1"/>
              </a:solidFill>
              <a:latin typeface="Arial"/>
              <a:ea typeface="Arial"/>
              <a:cs typeface="Arial"/>
              <a:sym typeface="Arial"/>
            </a:endParaRPr>
          </a:p>
        </p:txBody>
      </p:sp>
    </p:spTree>
    <p:extLst>
      <p:ext uri="{BB962C8B-B14F-4D97-AF65-F5344CB8AC3E}">
        <p14:creationId xmlns:p14="http://schemas.microsoft.com/office/powerpoint/2010/main" val="3705161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39414" y="3806890"/>
            <a:ext cx="9526555" cy="2732832"/>
          </a:xfrm>
          <a:prstGeom prst="round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239415" y="3806890"/>
            <a:ext cx="9526555" cy="1332255"/>
          </a:xfrm>
        </p:spPr>
        <p:txBody>
          <a:bodyPr>
            <a:normAutofit/>
          </a:bodyPr>
          <a:lstStyle/>
          <a:p>
            <a:r>
              <a:rPr lang="en-US" sz="6600" b="1" dirty="0">
                <a:solidFill>
                  <a:schemeClr val="bg2"/>
                </a:solidFill>
              </a:rPr>
              <a:t>Multi-Domain Operations</a:t>
            </a:r>
          </a:p>
        </p:txBody>
      </p:sp>
      <p:sp>
        <p:nvSpPr>
          <p:cNvPr id="3" name="Subtitle 2"/>
          <p:cNvSpPr>
            <a:spLocks noGrp="1"/>
          </p:cNvSpPr>
          <p:nvPr>
            <p:ph type="body" idx="1"/>
          </p:nvPr>
        </p:nvSpPr>
        <p:spPr>
          <a:xfrm>
            <a:off x="-65314" y="5101821"/>
            <a:ext cx="12257314" cy="1500187"/>
          </a:xfrm>
          <a:noFill/>
        </p:spPr>
        <p:txBody>
          <a:bodyPr/>
          <a:lstStyle/>
          <a:p>
            <a:pPr algn="ctr"/>
            <a:r>
              <a:rPr lang="en-US" sz="2800" b="1" dirty="0">
                <a:solidFill>
                  <a:schemeClr val="bg2"/>
                </a:solidFill>
              </a:rPr>
              <a:t>AFCEA Rocky Mountain Cyberspace Symposium</a:t>
            </a:r>
          </a:p>
          <a:p>
            <a:pPr algn="ctr"/>
            <a:r>
              <a:rPr lang="en-US" b="1" dirty="0">
                <a:solidFill>
                  <a:schemeClr val="bg2"/>
                </a:solidFill>
              </a:rPr>
              <a:t>Capt Nathan Flack</a:t>
            </a:r>
          </a:p>
          <a:p>
            <a:endParaRPr lang="en-US" b="1" dirty="0">
              <a:solidFill>
                <a:schemeClr val="bg2"/>
              </a:solidFill>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4650" y="527486"/>
            <a:ext cx="2464836" cy="2312423"/>
          </a:xfrm>
          <a:prstGeom prst="rect">
            <a:avLst/>
          </a:prstGeom>
        </p:spPr>
      </p:pic>
      <p:pic>
        <p:nvPicPr>
          <p:cNvPr id="6" name="Picture 6" descr="CCR.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12260" y="395811"/>
            <a:ext cx="2730157" cy="2642908"/>
          </a:xfrm>
          <a:prstGeom prst="rect">
            <a:avLst/>
          </a:prstGeom>
          <a:noFill/>
          <a:ln w="9525">
            <a:noFill/>
            <a:miter lim="800000"/>
            <a:headEnd/>
            <a:tailEnd/>
          </a:ln>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05191" y="527486"/>
            <a:ext cx="2404190" cy="2364120"/>
          </a:xfrm>
          <a:prstGeom prst="rect">
            <a:avLst/>
          </a:prstGeom>
        </p:spPr>
      </p:pic>
    </p:spTree>
    <p:extLst>
      <p:ext uri="{BB962C8B-B14F-4D97-AF65-F5344CB8AC3E}">
        <p14:creationId xmlns:p14="http://schemas.microsoft.com/office/powerpoint/2010/main" val="2115761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8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0700" y="812801"/>
            <a:ext cx="4737100" cy="4056380"/>
          </a:xfrm>
          <a:noFill/>
        </p:spPr>
        <p:txBody>
          <a:bodyPr>
            <a:normAutofit/>
          </a:bodyPr>
          <a:lstStyle/>
          <a:p>
            <a:pPr marL="0" indent="0">
              <a:buNone/>
            </a:pPr>
            <a:r>
              <a:rPr lang="en-US" kern="0" dirty="0">
                <a:solidFill>
                  <a:schemeClr val="bg1"/>
                </a:solidFill>
              </a:rPr>
              <a:t>“Achieving a military advantage will depend on harnessing the vast amount of information our sensors can generate, fusing it quickly into decision-quality information, and creating effects simultaneously from any </a:t>
            </a:r>
            <a:r>
              <a:rPr lang="en-US" i="1" kern="0" dirty="0">
                <a:solidFill>
                  <a:schemeClr val="bg1"/>
                </a:solidFill>
              </a:rPr>
              <a:t>domain</a:t>
            </a:r>
            <a:r>
              <a:rPr lang="en-US" kern="0" dirty="0">
                <a:solidFill>
                  <a:schemeClr val="bg1"/>
                </a:solidFill>
              </a:rPr>
              <a:t>, region or command anywhere in the world.</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57800" y="3683794"/>
            <a:ext cx="4394200" cy="292946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97637" y="445294"/>
            <a:ext cx="5267325" cy="3238500"/>
          </a:xfrm>
          <a:prstGeom prst="rect">
            <a:avLst/>
          </a:prstGeom>
        </p:spPr>
      </p:pic>
      <p:sp>
        <p:nvSpPr>
          <p:cNvPr id="9" name="Content Placeholder 2"/>
          <p:cNvSpPr>
            <a:spLocks noGrp="1"/>
          </p:cNvSpPr>
          <p:nvPr>
            <p:ph sz="half" idx="1"/>
          </p:nvPr>
        </p:nvSpPr>
        <p:spPr>
          <a:xfrm>
            <a:off x="9994900" y="6367516"/>
            <a:ext cx="4800600" cy="491490"/>
          </a:xfrm>
        </p:spPr>
        <p:txBody>
          <a:bodyPr>
            <a:normAutofit/>
          </a:bodyPr>
          <a:lstStyle/>
          <a:p>
            <a:pPr marL="0" indent="0">
              <a:buNone/>
            </a:pPr>
            <a:r>
              <a:rPr lang="en-US" sz="2000" dirty="0"/>
              <a:t>defensenews.com</a:t>
            </a:r>
          </a:p>
        </p:txBody>
      </p:sp>
    </p:spTree>
    <p:extLst>
      <p:ext uri="{BB962C8B-B14F-4D97-AF65-F5344CB8AC3E}">
        <p14:creationId xmlns:p14="http://schemas.microsoft.com/office/powerpoint/2010/main" val="101706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MDC2 Card Game Trailer</a:t>
            </a:r>
          </a:p>
        </p:txBody>
      </p:sp>
      <p:pic>
        <p:nvPicPr>
          <p:cNvPr id="5" name="Picture 4">
            <a:hlinkClick r:id="rId2"/>
          </p:cNvPr>
          <p:cNvPicPr>
            <a:picLocks noChangeAspect="1"/>
          </p:cNvPicPr>
          <p:nvPr/>
        </p:nvPicPr>
        <p:blipFill>
          <a:blip r:embed="rId3"/>
          <a:stretch>
            <a:fillRect/>
          </a:stretch>
        </p:blipFill>
        <p:spPr>
          <a:xfrm>
            <a:off x="1266825" y="1505902"/>
            <a:ext cx="9658350" cy="5172075"/>
          </a:xfrm>
          <a:prstGeom prst="rect">
            <a:avLst/>
          </a:prstGeom>
        </p:spPr>
      </p:pic>
    </p:spTree>
    <p:extLst>
      <p:ext uri="{BB962C8B-B14F-4D97-AF65-F5344CB8AC3E}">
        <p14:creationId xmlns:p14="http://schemas.microsoft.com/office/powerpoint/2010/main" val="57801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97973-C525-D54F-9C74-CA964070358C}"/>
              </a:ext>
            </a:extLst>
          </p:cNvPr>
          <p:cNvSpPr>
            <a:spLocks noGrp="1"/>
          </p:cNvSpPr>
          <p:nvPr>
            <p:ph type="title"/>
          </p:nvPr>
        </p:nvSpPr>
        <p:spPr/>
        <p:txBody>
          <a:bodyPr/>
          <a:lstStyle/>
          <a:p>
            <a:r>
              <a:rPr lang="en-US" dirty="0"/>
              <a:t>Future MDC2</a:t>
            </a:r>
          </a:p>
        </p:txBody>
      </p:sp>
      <p:pic>
        <p:nvPicPr>
          <p:cNvPr id="4" name="Content Placeholder 3">
            <a:hlinkClick r:id="rId2"/>
            <a:extLst>
              <a:ext uri="{FF2B5EF4-FFF2-40B4-BE49-F238E27FC236}">
                <a16:creationId xmlns:a16="http://schemas.microsoft.com/office/drawing/2014/main" id="{238A5DC8-B702-8A45-98B2-5CD99D631790}"/>
              </a:ext>
            </a:extLst>
          </p:cNvPr>
          <p:cNvPicPr>
            <a:picLocks noGrp="1" noChangeAspect="1"/>
          </p:cNvPicPr>
          <p:nvPr>
            <p:ph idx="1"/>
          </p:nvPr>
        </p:nvPicPr>
        <p:blipFill>
          <a:blip r:embed="rId3"/>
          <a:stretch>
            <a:fillRect/>
          </a:stretch>
        </p:blipFill>
        <p:spPr>
          <a:xfrm>
            <a:off x="838200" y="1646238"/>
            <a:ext cx="10217788" cy="4644449"/>
          </a:xfrm>
          <a:prstGeom prst="rect">
            <a:avLst/>
          </a:prstGeom>
        </p:spPr>
      </p:pic>
    </p:spTree>
    <p:extLst>
      <p:ext uri="{BB962C8B-B14F-4D97-AF65-F5344CB8AC3E}">
        <p14:creationId xmlns:p14="http://schemas.microsoft.com/office/powerpoint/2010/main" val="2238695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1DA8-8CF5-4548-9459-EB31C12985E8}"/>
              </a:ext>
            </a:extLst>
          </p:cNvPr>
          <p:cNvSpPr>
            <a:spLocks noGrp="1"/>
          </p:cNvSpPr>
          <p:nvPr>
            <p:ph type="title"/>
          </p:nvPr>
        </p:nvSpPr>
        <p:spPr/>
        <p:txBody>
          <a:bodyPr>
            <a:normAutofit/>
          </a:bodyPr>
          <a:lstStyle/>
          <a:p>
            <a:r>
              <a:rPr lang="en-US" sz="4000" dirty="0"/>
              <a:t>MDC2 Card Game: Strategic Investment</a:t>
            </a:r>
          </a:p>
        </p:txBody>
      </p:sp>
      <p:sp>
        <p:nvSpPr>
          <p:cNvPr id="3" name="Content Placeholder 2">
            <a:extLst>
              <a:ext uri="{FF2B5EF4-FFF2-40B4-BE49-F238E27FC236}">
                <a16:creationId xmlns:a16="http://schemas.microsoft.com/office/drawing/2014/main" id="{F850DC68-73DC-CD42-AD86-A48E0DB7820F}"/>
              </a:ext>
            </a:extLst>
          </p:cNvPr>
          <p:cNvSpPr>
            <a:spLocks noGrp="1"/>
          </p:cNvSpPr>
          <p:nvPr>
            <p:ph idx="1"/>
          </p:nvPr>
        </p:nvSpPr>
        <p:spPr/>
        <p:txBody>
          <a:bodyPr>
            <a:normAutofit lnSpcReduction="10000"/>
          </a:bodyPr>
          <a:lstStyle/>
          <a:p>
            <a:r>
              <a:rPr lang="en-US" dirty="0"/>
              <a:t>Find a partner</a:t>
            </a:r>
          </a:p>
          <a:p>
            <a:r>
              <a:rPr lang="en-US" dirty="0"/>
              <a:t>Develop your strategy</a:t>
            </a:r>
          </a:p>
          <a:p>
            <a:r>
              <a:rPr lang="en-US" dirty="0"/>
              <a:t>Build individual decks</a:t>
            </a:r>
          </a:p>
          <a:p>
            <a:r>
              <a:rPr lang="en-US" dirty="0"/>
              <a:t>Discuss strategies/dependencies/capabilities</a:t>
            </a:r>
          </a:p>
          <a:p>
            <a:r>
              <a:rPr lang="en-US" dirty="0"/>
              <a:t>Simulate first few rounds of gameplay (practice round) </a:t>
            </a:r>
          </a:p>
          <a:p>
            <a:r>
              <a:rPr lang="en-US" dirty="0"/>
              <a:t>Reference game instructions as necessary</a:t>
            </a:r>
          </a:p>
          <a:p>
            <a:r>
              <a:rPr lang="en-US" dirty="0"/>
              <a:t>Remember: Choose starting six cards wisely</a:t>
            </a:r>
          </a:p>
          <a:p>
            <a:r>
              <a:rPr lang="en-US" dirty="0"/>
              <a:t>Remember: You can have no more than two of the same card in your deck (of 40)</a:t>
            </a:r>
          </a:p>
          <a:p>
            <a:pPr marL="0" indent="0">
              <a:buNone/>
            </a:pPr>
            <a:endParaRPr lang="en-US" dirty="0"/>
          </a:p>
        </p:txBody>
      </p:sp>
    </p:spTree>
    <p:extLst>
      <p:ext uri="{BB962C8B-B14F-4D97-AF65-F5344CB8AC3E}">
        <p14:creationId xmlns:p14="http://schemas.microsoft.com/office/powerpoint/2010/main" val="3195034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1DA8-8CF5-4548-9459-EB31C12985E8}"/>
              </a:ext>
            </a:extLst>
          </p:cNvPr>
          <p:cNvSpPr>
            <a:spLocks noGrp="1"/>
          </p:cNvSpPr>
          <p:nvPr>
            <p:ph type="title"/>
          </p:nvPr>
        </p:nvSpPr>
        <p:spPr/>
        <p:txBody>
          <a:bodyPr>
            <a:normAutofit/>
          </a:bodyPr>
          <a:lstStyle/>
          <a:p>
            <a:r>
              <a:rPr lang="en-US" sz="4000" dirty="0"/>
              <a:t>Game On!</a:t>
            </a:r>
          </a:p>
        </p:txBody>
      </p:sp>
      <p:sp>
        <p:nvSpPr>
          <p:cNvPr id="3" name="Content Placeholder 2">
            <a:extLst>
              <a:ext uri="{FF2B5EF4-FFF2-40B4-BE49-F238E27FC236}">
                <a16:creationId xmlns:a16="http://schemas.microsoft.com/office/drawing/2014/main" id="{F850DC68-73DC-CD42-AD86-A48E0DB7820F}"/>
              </a:ext>
            </a:extLst>
          </p:cNvPr>
          <p:cNvSpPr>
            <a:spLocks noGrp="1"/>
          </p:cNvSpPr>
          <p:nvPr>
            <p:ph idx="1"/>
          </p:nvPr>
        </p:nvSpPr>
        <p:spPr/>
        <p:txBody>
          <a:bodyPr/>
          <a:lstStyle/>
          <a:p>
            <a:r>
              <a:rPr lang="en-US" dirty="0"/>
              <a:t>Find your opponent</a:t>
            </a:r>
          </a:p>
          <a:p>
            <a:r>
              <a:rPr lang="en-US" dirty="0"/>
              <a:t>Play the game!</a:t>
            </a:r>
          </a:p>
          <a:p>
            <a:r>
              <a:rPr lang="en-US" dirty="0"/>
              <a:t>DG Award: winner with highest point spread</a:t>
            </a:r>
          </a:p>
          <a:p>
            <a:r>
              <a:rPr lang="en-US" dirty="0"/>
              <a:t>If there is a conflict of rules or you don’t know how to play-out a specific scenario, discuss what would happen in a real battle situation</a:t>
            </a:r>
          </a:p>
          <a:p>
            <a:r>
              <a:rPr lang="en-US" dirty="0"/>
              <a:t>Please ask questions or discuss implications as you play</a:t>
            </a:r>
          </a:p>
        </p:txBody>
      </p:sp>
    </p:spTree>
    <p:extLst>
      <p:ext uri="{BB962C8B-B14F-4D97-AF65-F5344CB8AC3E}">
        <p14:creationId xmlns:p14="http://schemas.microsoft.com/office/powerpoint/2010/main" val="406277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CD02-E9C9-4F4C-82FE-46A0CF18C926}"/>
              </a:ext>
            </a:extLst>
          </p:cNvPr>
          <p:cNvSpPr>
            <a:spLocks noGrp="1"/>
          </p:cNvSpPr>
          <p:nvPr>
            <p:ph type="title"/>
          </p:nvPr>
        </p:nvSpPr>
        <p:spPr/>
        <p:txBody>
          <a:bodyPr/>
          <a:lstStyle/>
          <a:p>
            <a:r>
              <a:rPr lang="en-US" dirty="0"/>
              <a:t>Discussion/Lessons Learned</a:t>
            </a:r>
          </a:p>
        </p:txBody>
      </p:sp>
      <p:sp>
        <p:nvSpPr>
          <p:cNvPr id="3" name="Content Placeholder 2">
            <a:extLst>
              <a:ext uri="{FF2B5EF4-FFF2-40B4-BE49-F238E27FC236}">
                <a16:creationId xmlns:a16="http://schemas.microsoft.com/office/drawing/2014/main" id="{16C3A07B-08C0-1C4C-BFDA-BA8FA3AE60F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66645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4D1EA-2E64-7F4D-AE23-E1F1FFCFE80A}"/>
              </a:ext>
            </a:extLst>
          </p:cNvPr>
          <p:cNvSpPr>
            <a:spLocks noGrp="1"/>
          </p:cNvSpPr>
          <p:nvPr>
            <p:ph type="title"/>
          </p:nvPr>
        </p:nvSpPr>
        <p:spPr/>
        <p:txBody>
          <a:bodyPr/>
          <a:lstStyle/>
          <a:p>
            <a:r>
              <a:rPr lang="en-US" dirty="0"/>
              <a:t>Optional Survey (Side B)</a:t>
            </a:r>
          </a:p>
        </p:txBody>
      </p:sp>
    </p:spTree>
    <p:extLst>
      <p:ext uri="{BB962C8B-B14F-4D97-AF65-F5344CB8AC3E}">
        <p14:creationId xmlns:p14="http://schemas.microsoft.com/office/powerpoint/2010/main" val="249243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a Multi-Domain Conflict </a:t>
            </a:r>
          </a:p>
        </p:txBody>
      </p:sp>
      <p:pic>
        <p:nvPicPr>
          <p:cNvPr id="4" name="Picture 3">
            <a:hlinkClick r:id="rId2"/>
          </p:cNvPr>
          <p:cNvPicPr>
            <a:picLocks noChangeAspect="1"/>
          </p:cNvPicPr>
          <p:nvPr/>
        </p:nvPicPr>
        <p:blipFill>
          <a:blip r:embed="rId3"/>
          <a:stretch>
            <a:fillRect/>
          </a:stretch>
        </p:blipFill>
        <p:spPr>
          <a:xfrm>
            <a:off x="1428750" y="1783080"/>
            <a:ext cx="9334500" cy="4343400"/>
          </a:xfrm>
          <a:prstGeom prst="rect">
            <a:avLst/>
          </a:prstGeom>
        </p:spPr>
      </p:pic>
    </p:spTree>
    <p:extLst>
      <p:ext uri="{BB962C8B-B14F-4D97-AF65-F5344CB8AC3E}">
        <p14:creationId xmlns:p14="http://schemas.microsoft.com/office/powerpoint/2010/main" val="274494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Defensive MDC2?</a:t>
            </a:r>
          </a:p>
        </p:txBody>
      </p:sp>
      <p:pic>
        <p:nvPicPr>
          <p:cNvPr id="4" name="Content Placeholder 3">
            <a:hlinkClick r:id="rId2"/>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735540" y="1825625"/>
            <a:ext cx="8720920" cy="4351338"/>
          </a:xfrm>
        </p:spPr>
      </p:pic>
    </p:spTree>
    <p:extLst>
      <p:ext uri="{BB962C8B-B14F-4D97-AF65-F5344CB8AC3E}">
        <p14:creationId xmlns:p14="http://schemas.microsoft.com/office/powerpoint/2010/main" val="6575615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MDC2 – Leveraging AI</a:t>
            </a:r>
          </a:p>
        </p:txBody>
      </p:sp>
      <p:pic>
        <p:nvPicPr>
          <p:cNvPr id="3" name="Picture 2">
            <a:hlinkClick r:id="rId2"/>
          </p:cNvPr>
          <p:cNvPicPr>
            <a:picLocks noChangeAspect="1"/>
          </p:cNvPicPr>
          <p:nvPr/>
        </p:nvPicPr>
        <p:blipFill>
          <a:blip r:embed="rId3"/>
          <a:stretch>
            <a:fillRect/>
          </a:stretch>
        </p:blipFill>
        <p:spPr>
          <a:xfrm>
            <a:off x="1371600" y="1646238"/>
            <a:ext cx="9448800" cy="4343400"/>
          </a:xfrm>
          <a:prstGeom prst="rect">
            <a:avLst/>
          </a:prstGeom>
        </p:spPr>
      </p:pic>
    </p:spTree>
    <p:extLst>
      <p:ext uri="{BB962C8B-B14F-4D97-AF65-F5344CB8AC3E}">
        <p14:creationId xmlns:p14="http://schemas.microsoft.com/office/powerpoint/2010/main" val="3169538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160000" algn="tl" rotWithShape="0">
              <a:prstClr val="black"/>
            </a:outerShdw>
          </a:effectLst>
        </p:spPr>
        <p:txBody>
          <a:bodyPr/>
          <a:lstStyle/>
          <a:p>
            <a:r>
              <a:rPr lang="en-US" dirty="0"/>
              <a:t>Additional Notes</a:t>
            </a:r>
          </a:p>
        </p:txBody>
      </p:sp>
      <p:sp>
        <p:nvSpPr>
          <p:cNvPr id="3" name="Content Placeholder 2"/>
          <p:cNvSpPr>
            <a:spLocks noGrp="1"/>
          </p:cNvSpPr>
          <p:nvPr>
            <p:ph idx="1"/>
          </p:nvPr>
        </p:nvSpPr>
        <p:spPr>
          <a:xfrm>
            <a:off x="838200" y="1825625"/>
            <a:ext cx="5257800" cy="4152265"/>
          </a:xfrm>
          <a:solidFill>
            <a:schemeClr val="tx1">
              <a:alpha val="73000"/>
            </a:schemeClr>
          </a:solidFill>
        </p:spPr>
        <p:txBody>
          <a:bodyPr/>
          <a:lstStyle/>
          <a:p>
            <a:r>
              <a:rPr lang="en-US" dirty="0">
                <a:solidFill>
                  <a:schemeClr val="bg2"/>
                </a:solidFill>
              </a:rPr>
              <a:t>Attendance Confirmations</a:t>
            </a:r>
          </a:p>
          <a:p>
            <a:r>
              <a:rPr lang="en-US" dirty="0">
                <a:hlinkClick r:id="rId4"/>
              </a:rPr>
              <a:t>Lunch Options</a:t>
            </a:r>
            <a:endParaRPr lang="en-US" dirty="0"/>
          </a:p>
          <a:p>
            <a:r>
              <a:rPr lang="en-US" dirty="0" err="1"/>
              <a:t>www.afit.edu</a:t>
            </a:r>
            <a:r>
              <a:rPr lang="en-US" dirty="0"/>
              <a:t>/</a:t>
            </a:r>
            <a:r>
              <a:rPr lang="en-US" dirty="0" err="1"/>
              <a:t>ceh</a:t>
            </a:r>
            <a:r>
              <a:rPr lang="en-US" dirty="0"/>
              <a:t>-learn</a:t>
            </a:r>
          </a:p>
          <a:p>
            <a:r>
              <a:rPr lang="en-US" dirty="0" err="1"/>
              <a:t>www.afit.edu</a:t>
            </a:r>
            <a:r>
              <a:rPr lang="en-US" dirty="0"/>
              <a:t>/cyber</a:t>
            </a:r>
          </a:p>
          <a:p>
            <a:endParaRPr lang="en-US" dirty="0">
              <a:solidFill>
                <a:schemeClr val="bg2"/>
              </a:solidFill>
            </a:endParaRPr>
          </a:p>
          <a:p>
            <a:endParaRPr lang="en-US" dirty="0">
              <a:solidFill>
                <a:schemeClr val="bg2"/>
              </a:solidFill>
            </a:endParaRPr>
          </a:p>
        </p:txBody>
      </p:sp>
    </p:spTree>
    <p:extLst>
      <p:ext uri="{BB962C8B-B14F-4D97-AF65-F5344CB8AC3E}">
        <p14:creationId xmlns:p14="http://schemas.microsoft.com/office/powerpoint/2010/main" val="1788843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Videos:</a:t>
            </a:r>
          </a:p>
        </p:txBody>
      </p:sp>
      <p:sp>
        <p:nvSpPr>
          <p:cNvPr id="3" name="Content Placeholder 2"/>
          <p:cNvSpPr>
            <a:spLocks noGrp="1"/>
          </p:cNvSpPr>
          <p:nvPr>
            <p:ph idx="1"/>
          </p:nvPr>
        </p:nvSpPr>
        <p:spPr/>
        <p:txBody>
          <a:bodyPr>
            <a:normAutofit fontScale="77500" lnSpcReduction="20000"/>
          </a:bodyPr>
          <a:lstStyle/>
          <a:p>
            <a:r>
              <a:rPr lang="en-US" dirty="0">
                <a:solidFill>
                  <a:schemeClr val="bg2"/>
                </a:solidFill>
              </a:rPr>
              <a:t>Trailer</a:t>
            </a:r>
          </a:p>
          <a:p>
            <a:pPr lvl="1"/>
            <a:r>
              <a:rPr lang="en-US" dirty="0">
                <a:solidFill>
                  <a:schemeClr val="bg2"/>
                </a:solidFill>
              </a:rPr>
              <a:t>https://ceh.aws.solidstatescientific.com/ceh-main/#!playContentItem/0056b822-593b-471b-b42c-98b67c4cd53a&amp;File&amp;Video&amp;Home-Recently%20Added</a:t>
            </a:r>
          </a:p>
          <a:p>
            <a:r>
              <a:rPr lang="en-US" dirty="0">
                <a:solidFill>
                  <a:schemeClr val="bg2"/>
                </a:solidFill>
              </a:rPr>
              <a:t>MDC2 Command and Control Example</a:t>
            </a:r>
          </a:p>
          <a:p>
            <a:pPr lvl="1"/>
            <a:r>
              <a:rPr lang="en-US" dirty="0">
                <a:solidFill>
                  <a:schemeClr val="bg2"/>
                </a:solidFill>
              </a:rPr>
              <a:t>https://ceh.aws.solidstatescientific.com/ceh-main/#!playContentItem/43dcf372-bbd4-41e1-b19c-8992b66578c3&amp;Web%20Resource&amp;YouTube&amp;Home-Recently%20Added</a:t>
            </a:r>
          </a:p>
          <a:p>
            <a:r>
              <a:rPr lang="en-US" dirty="0">
                <a:solidFill>
                  <a:schemeClr val="bg2"/>
                </a:solidFill>
              </a:rPr>
              <a:t>Visualizing MDO</a:t>
            </a:r>
          </a:p>
          <a:p>
            <a:pPr lvl="1"/>
            <a:r>
              <a:rPr lang="en-US" dirty="0">
                <a:solidFill>
                  <a:schemeClr val="bg2"/>
                </a:solidFill>
              </a:rPr>
              <a:t>https://ceh.aws.solidstatescientific.com/ceh-main/#!playContentItem/9f3fd896-69dd-46e6-a38a-30b530dcc0cd&amp;Web%20Resource&amp;YouTube&amp;Home-Recently%20Added</a:t>
            </a:r>
          </a:p>
          <a:p>
            <a:pPr lvl="1"/>
            <a:r>
              <a:rPr lang="en-US" dirty="0">
                <a:solidFill>
                  <a:schemeClr val="bg2"/>
                </a:solidFill>
              </a:rPr>
              <a:t>Skip to 7:35</a:t>
            </a:r>
          </a:p>
          <a:p>
            <a:r>
              <a:rPr lang="en-US" dirty="0">
                <a:solidFill>
                  <a:schemeClr val="bg2"/>
                </a:solidFill>
              </a:rPr>
              <a:t>MDC2 Card Game Demo:</a:t>
            </a:r>
          </a:p>
          <a:p>
            <a:pPr lvl="1"/>
            <a:endParaRPr lang="en-US" dirty="0">
              <a:solidFill>
                <a:schemeClr val="bg2"/>
              </a:solidFill>
            </a:endParaRPr>
          </a:p>
          <a:p>
            <a:r>
              <a:rPr lang="en-US" dirty="0" err="1">
                <a:solidFill>
                  <a:schemeClr val="bg2"/>
                </a:solidFill>
              </a:rPr>
              <a:t>AlphaStar</a:t>
            </a:r>
            <a:endParaRPr lang="en-US" dirty="0">
              <a:solidFill>
                <a:schemeClr val="bg2"/>
              </a:solidFill>
            </a:endParaRPr>
          </a:p>
          <a:p>
            <a:pPr lvl="1"/>
            <a:r>
              <a:rPr lang="en-US" dirty="0">
                <a:solidFill>
                  <a:schemeClr val="bg2"/>
                </a:solidFill>
              </a:rPr>
              <a:t>https://ceh.aws.solidstatescientific.com/ceh-main/#!playContentItem/d9581d8a-6c82-457d-9321-e2c8b5fc5b1e&amp;Web%20Resource&amp;YouTube&amp;Home-Recently%20Added</a:t>
            </a:r>
          </a:p>
          <a:p>
            <a:endParaRPr lang="en-US" dirty="0">
              <a:solidFill>
                <a:schemeClr val="bg2"/>
              </a:solidFill>
            </a:endParaRPr>
          </a:p>
          <a:p>
            <a:pPr marL="0" indent="0">
              <a:buNone/>
            </a:pPr>
            <a:endParaRPr lang="en-US" dirty="0">
              <a:solidFill>
                <a:schemeClr val="bg2"/>
              </a:solidFill>
            </a:endParaRPr>
          </a:p>
          <a:p>
            <a:pPr marL="0" indent="0">
              <a:buNone/>
            </a:pPr>
            <a:endParaRPr lang="en-US" dirty="0">
              <a:solidFill>
                <a:schemeClr val="bg2"/>
              </a:solidFill>
            </a:endParaRPr>
          </a:p>
          <a:p>
            <a:pPr marL="0" indent="0">
              <a:buNone/>
            </a:pPr>
            <a:endParaRPr lang="en-US" dirty="0">
              <a:solidFill>
                <a:schemeClr val="bg2"/>
              </a:solidFill>
            </a:endParaRPr>
          </a:p>
          <a:p>
            <a:endParaRPr lang="en-US" dirty="0">
              <a:solidFill>
                <a:schemeClr val="bg2"/>
              </a:solidFill>
            </a:endParaRPr>
          </a:p>
        </p:txBody>
      </p:sp>
    </p:spTree>
    <p:extLst>
      <p:ext uri="{BB962C8B-B14F-4D97-AF65-F5344CB8AC3E}">
        <p14:creationId xmlns:p14="http://schemas.microsoft.com/office/powerpoint/2010/main" val="2619018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p:cNvPicPr>
            <a:picLocks noChangeAspect="1" noChangeArrowheads="1"/>
          </p:cNvPicPr>
          <p:nvPr/>
        </p:nvPicPr>
        <p:blipFill>
          <a:blip r:embed="rId3" cstate="email"/>
          <a:srcRect/>
          <a:stretch>
            <a:fillRect/>
          </a:stretch>
        </p:blipFill>
        <p:spPr bwMode="auto">
          <a:xfrm>
            <a:off x="1348739" y="1118966"/>
            <a:ext cx="9618045" cy="5293264"/>
          </a:xfrm>
          <a:prstGeom prst="rect">
            <a:avLst/>
          </a:prstGeom>
          <a:noFill/>
          <a:ln w="9525">
            <a:noFill/>
            <a:miter lim="800000"/>
            <a:headEnd/>
            <a:tailEnd/>
          </a:ln>
        </p:spPr>
      </p:pic>
      <p:sp>
        <p:nvSpPr>
          <p:cNvPr id="9" name="Rectangle 4"/>
          <p:cNvSpPr>
            <a:spLocks noChangeArrowheads="1"/>
          </p:cNvSpPr>
          <p:nvPr/>
        </p:nvSpPr>
        <p:spPr bwMode="auto">
          <a:xfrm>
            <a:off x="4953000" y="1295401"/>
            <a:ext cx="5638800" cy="4800600"/>
          </a:xfrm>
          <a:prstGeom prst="rect">
            <a:avLst/>
          </a:prstGeom>
          <a:noFill/>
          <a:ln w="9525">
            <a:noFill/>
            <a:miter lim="800000"/>
            <a:headEnd/>
            <a:tailEnd/>
          </a:ln>
          <a:effectLst/>
        </p:spPr>
        <p:txBody>
          <a:bodyPr lIns="91351" tIns="45674" rIns="91351" bIns="45674" anchor="ctr"/>
          <a:lstStyle/>
          <a:p>
            <a:pPr marL="7937" indent="-7937" algn="ctr" defTabSz="913749" eaLnBrk="0" fontAlgn="base" hangingPunct="0">
              <a:spcBef>
                <a:spcPct val="0"/>
              </a:spcBef>
              <a:spcAft>
                <a:spcPct val="0"/>
              </a:spcAft>
              <a:defRPr/>
            </a:pP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r>
              <a:rPr lang="en-US" sz="2400" b="1" dirty="0">
                <a:solidFill>
                  <a:srgbClr val="000066"/>
                </a:solidFill>
                <a:effectLst>
                  <a:outerShdw blurRad="38100" dist="38100" dir="2700000" algn="tl">
                    <a:srgbClr val="C0C0C0"/>
                  </a:outerShdw>
                </a:effectLst>
                <a:latin typeface="Arial" charset="0"/>
                <a:cs typeface="Arial" charset="0"/>
              </a:rPr>
              <a:t>Air Force Cyberspace Technical Center of Excellence</a:t>
            </a:r>
          </a:p>
          <a:p>
            <a:pPr marL="7937" indent="-7937" algn="ctr" defTabSz="913749" eaLnBrk="0" fontAlgn="base" hangingPunct="0">
              <a:spcBef>
                <a:spcPct val="0"/>
              </a:spcBef>
              <a:spcAft>
                <a:spcPct val="0"/>
              </a:spcAft>
              <a:defRPr/>
            </a:pP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r>
              <a:rPr lang="en-US" sz="2000" b="1" dirty="0">
                <a:solidFill>
                  <a:srgbClr val="000066"/>
                </a:solidFill>
                <a:effectLst>
                  <a:outerShdw blurRad="38100" dist="38100" dir="2700000" algn="tl">
                    <a:srgbClr val="C0C0C0"/>
                  </a:outerShdw>
                </a:effectLst>
                <a:latin typeface="Arial" charset="0"/>
                <a:cs typeface="Arial" charset="0"/>
              </a:rPr>
              <a:t>Maj Rich Dill, PhD</a:t>
            </a:r>
          </a:p>
          <a:p>
            <a:pPr marL="7937" indent="-7937" algn="ctr" defTabSz="913749" eaLnBrk="0" fontAlgn="base" hangingPunct="0">
              <a:spcBef>
                <a:spcPct val="0"/>
              </a:spcBef>
              <a:spcAft>
                <a:spcPct val="0"/>
              </a:spcAft>
              <a:defRPr/>
            </a:pPr>
            <a:r>
              <a:rPr lang="en-US" sz="2000" b="1" dirty="0">
                <a:solidFill>
                  <a:srgbClr val="000066"/>
                </a:solidFill>
                <a:effectLst>
                  <a:outerShdw blurRad="38100" dist="38100" dir="2700000" algn="tl">
                    <a:srgbClr val="C0C0C0"/>
                  </a:outerShdw>
                </a:effectLst>
                <a:latin typeface="Arial" charset="0"/>
                <a:cs typeface="Arial" charset="0"/>
              </a:rPr>
              <a:t>Ops Director, </a:t>
            </a:r>
            <a:r>
              <a:rPr lang="en-US" sz="2000" b="1" dirty="0" err="1">
                <a:solidFill>
                  <a:srgbClr val="000066"/>
                </a:solidFill>
                <a:effectLst>
                  <a:outerShdw blurRad="38100" dist="38100" dir="2700000" algn="tl">
                    <a:srgbClr val="C0C0C0"/>
                  </a:outerShdw>
                </a:effectLst>
                <a:latin typeface="Arial" charset="0"/>
                <a:cs typeface="Arial" charset="0"/>
              </a:rPr>
              <a:t>CyTCoE</a:t>
            </a: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endParaRPr lang="en-US" sz="24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endParaRPr lang="en-US" sz="2400" b="1" dirty="0">
              <a:solidFill>
                <a:srgbClr val="000066"/>
              </a:solidFill>
              <a:effectLst>
                <a:outerShdw blurRad="38100" dist="38100" dir="2700000" algn="tl">
                  <a:srgbClr val="C0C0C0"/>
                </a:outerShdw>
              </a:effectLst>
              <a:latin typeface="Arial" charset="0"/>
              <a:cs typeface="Arial" charset="0"/>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76400" y="1828800"/>
            <a:ext cx="3573786" cy="3352800"/>
          </a:xfrm>
          <a:prstGeom prst="rect">
            <a:avLst/>
          </a:prstGeom>
        </p:spPr>
      </p:pic>
    </p:spTree>
    <p:extLst>
      <p:ext uri="{BB962C8B-B14F-4D97-AF65-F5344CB8AC3E}">
        <p14:creationId xmlns:p14="http://schemas.microsoft.com/office/powerpoint/2010/main" val="414037343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Charter Overview</a:t>
            </a:r>
          </a:p>
        </p:txBody>
      </p:sp>
      <p:sp>
        <p:nvSpPr>
          <p:cNvPr id="3" name="Text Placeholder 2"/>
          <p:cNvSpPr>
            <a:spLocks noGrp="1"/>
          </p:cNvSpPr>
          <p:nvPr>
            <p:ph type="body" idx="1"/>
          </p:nvPr>
        </p:nvSpPr>
        <p:spPr>
          <a:xfrm>
            <a:off x="901898" y="1338796"/>
            <a:ext cx="10710981" cy="4959702"/>
          </a:xfrm>
        </p:spPr>
        <p:txBody>
          <a:bodyPr>
            <a:normAutofit lnSpcReduction="10000"/>
          </a:bodyPr>
          <a:lstStyle/>
          <a:p>
            <a:pPr marL="0" indent="0">
              <a:buNone/>
            </a:pPr>
            <a:r>
              <a:rPr lang="en-US" b="1" dirty="0"/>
              <a:t>AF </a:t>
            </a:r>
            <a:r>
              <a:rPr lang="en-US" b="1" dirty="0" err="1"/>
              <a:t>CyTCoE</a:t>
            </a:r>
            <a:r>
              <a:rPr lang="en-US" b="1" dirty="0"/>
              <a:t> Charter (</a:t>
            </a:r>
            <a:r>
              <a:rPr lang="en-US" b="1" dirty="0" err="1"/>
              <a:t>SecAF</a:t>
            </a:r>
            <a:r>
              <a:rPr lang="en-US" b="1" dirty="0"/>
              <a:t> &amp; CSAF, 2007):</a:t>
            </a:r>
            <a:endParaRPr lang="en-US" dirty="0"/>
          </a:p>
          <a:p>
            <a:pPr marL="0" indent="0">
              <a:buNone/>
            </a:pPr>
            <a:r>
              <a:rPr lang="en-US" dirty="0"/>
              <a:t>Enhance AF ability to develop cyber warriors capable of delivering strategic, operational and tactical effects by leveraging the most cutting-edge technologies and tactics available.</a:t>
            </a:r>
          </a:p>
          <a:p>
            <a:pPr marL="0" indent="0">
              <a:buNone/>
            </a:pPr>
            <a:endParaRPr lang="en-US" sz="814" dirty="0"/>
          </a:p>
          <a:p>
            <a:pPr marL="308718" indent="-308718">
              <a:buNone/>
            </a:pPr>
            <a:r>
              <a:rPr lang="en-US" dirty="0"/>
              <a:t>1. Develop relationships with various cyber orgs/communities (AF, DoD, fed agencies, civilian academic/commercial research orgs)</a:t>
            </a:r>
          </a:p>
          <a:p>
            <a:pPr marL="308718" indent="-308718">
              <a:buNone/>
            </a:pPr>
            <a:endParaRPr lang="en-US" sz="814" dirty="0"/>
          </a:p>
          <a:p>
            <a:pPr marL="308718" indent="-308718">
              <a:buNone/>
            </a:pPr>
            <a:r>
              <a:rPr lang="en-US" dirty="0"/>
              <a:t>2. Maintain awareness of what these various cyber orgs/communities are doing</a:t>
            </a:r>
          </a:p>
          <a:p>
            <a:pPr marL="308718" indent="-308718">
              <a:buNone/>
            </a:pPr>
            <a:endParaRPr lang="en-US" sz="814" dirty="0"/>
          </a:p>
          <a:p>
            <a:pPr marL="308718" indent="-308718">
              <a:buNone/>
            </a:pPr>
            <a:r>
              <a:rPr lang="en-US" dirty="0"/>
              <a:t>3. Use this knowledge to feed into the needs of our operational cyber forces</a:t>
            </a:r>
          </a:p>
          <a:p>
            <a:pPr marL="308718" indent="-308718">
              <a:buNone/>
            </a:pPr>
            <a:endParaRPr lang="en-US" sz="814" dirty="0"/>
          </a:p>
          <a:p>
            <a:pPr marL="308718" indent="-308718">
              <a:buNone/>
            </a:pPr>
            <a:r>
              <a:rPr lang="en-US" dirty="0"/>
              <a:t>4. Work closely with AF, DoD and national organizations to synergize efforts in this field</a:t>
            </a:r>
          </a:p>
        </p:txBody>
      </p:sp>
    </p:spTree>
    <p:extLst>
      <p:ext uri="{BB962C8B-B14F-4D97-AF65-F5344CB8AC3E}">
        <p14:creationId xmlns:p14="http://schemas.microsoft.com/office/powerpoint/2010/main" val="352335863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Connector 129"/>
          <p:cNvCxnSpPr>
            <a:cxnSpLocks noChangeShapeType="1"/>
            <a:endCxn id="71" idx="0"/>
          </p:cNvCxnSpPr>
          <p:nvPr/>
        </p:nvCxnSpPr>
        <p:spPr bwMode="auto">
          <a:xfrm>
            <a:off x="6785305" y="2284489"/>
            <a:ext cx="1" cy="245470"/>
          </a:xfrm>
          <a:prstGeom prst="line">
            <a:avLst/>
          </a:prstGeom>
          <a:noFill/>
          <a:ln w="25400" algn="ctr">
            <a:solidFill>
              <a:schemeClr val="accent6">
                <a:lumMod val="50000"/>
              </a:schemeClr>
            </a:solidFill>
            <a:round/>
            <a:headEnd/>
            <a:tailEnd/>
          </a:ln>
        </p:spPr>
      </p:cxnSp>
      <p:cxnSp>
        <p:nvCxnSpPr>
          <p:cNvPr id="70" name="Straight Connector 129"/>
          <p:cNvCxnSpPr>
            <a:cxnSpLocks noChangeShapeType="1"/>
          </p:cNvCxnSpPr>
          <p:nvPr/>
        </p:nvCxnSpPr>
        <p:spPr bwMode="auto">
          <a:xfrm flipH="1">
            <a:off x="9842182" y="2284491"/>
            <a:ext cx="1" cy="242605"/>
          </a:xfrm>
          <a:prstGeom prst="line">
            <a:avLst/>
          </a:prstGeom>
          <a:noFill/>
          <a:ln w="25400" algn="ctr">
            <a:solidFill>
              <a:schemeClr val="accent6">
                <a:lumMod val="50000"/>
              </a:schemeClr>
            </a:solidFill>
            <a:round/>
            <a:headEnd/>
            <a:tailEnd/>
          </a:ln>
        </p:spPr>
      </p:cxnSp>
      <p:cxnSp>
        <p:nvCxnSpPr>
          <p:cNvPr id="68" name="Straight Connector 129"/>
          <p:cNvCxnSpPr>
            <a:cxnSpLocks noChangeShapeType="1"/>
            <a:endCxn id="13" idx="0"/>
          </p:cNvCxnSpPr>
          <p:nvPr/>
        </p:nvCxnSpPr>
        <p:spPr bwMode="auto">
          <a:xfrm flipH="1">
            <a:off x="3884140" y="2261126"/>
            <a:ext cx="5493" cy="243263"/>
          </a:xfrm>
          <a:prstGeom prst="line">
            <a:avLst/>
          </a:prstGeom>
          <a:noFill/>
          <a:ln w="25400" algn="ctr">
            <a:solidFill>
              <a:schemeClr val="accent6">
                <a:lumMod val="50000"/>
              </a:schemeClr>
            </a:solidFill>
            <a:round/>
            <a:headEnd/>
            <a:tailEnd/>
          </a:ln>
        </p:spPr>
      </p:cxnSp>
      <p:cxnSp>
        <p:nvCxnSpPr>
          <p:cNvPr id="46" name="Straight Connector 86"/>
          <p:cNvCxnSpPr>
            <a:cxnSpLocks noChangeShapeType="1"/>
            <a:stCxn id="12331" idx="0"/>
          </p:cNvCxnSpPr>
          <p:nvPr/>
        </p:nvCxnSpPr>
        <p:spPr bwMode="auto">
          <a:xfrm flipH="1" flipV="1">
            <a:off x="8268340" y="4431254"/>
            <a:ext cx="513641" cy="217999"/>
          </a:xfrm>
          <a:prstGeom prst="line">
            <a:avLst/>
          </a:prstGeom>
          <a:noFill/>
          <a:ln w="25400" algn="ctr">
            <a:solidFill>
              <a:schemeClr val="accent6">
                <a:lumMod val="50000"/>
              </a:schemeClr>
            </a:solidFill>
            <a:round/>
            <a:headEnd/>
            <a:tailEnd/>
          </a:ln>
        </p:spPr>
      </p:cxnSp>
      <p:sp>
        <p:nvSpPr>
          <p:cNvPr id="12291" name="Content Placeholder 47"/>
          <p:cNvSpPr>
            <a:spLocks noGrp="1"/>
          </p:cNvSpPr>
          <p:nvPr>
            <p:ph idx="1"/>
          </p:nvPr>
        </p:nvSpPr>
        <p:spPr>
          <a:xfrm>
            <a:off x="0" y="6400800"/>
            <a:ext cx="12192000" cy="478970"/>
          </a:xfr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anchor="ctr"/>
          <a:lstStyle/>
          <a:p>
            <a:pPr marL="0" indent="0" algn="ctr">
              <a:buNone/>
            </a:pPr>
            <a:r>
              <a:rPr lang="en-US" sz="2000" b="1" dirty="0"/>
              <a:t>Cyber activity across all of AFIT</a:t>
            </a:r>
          </a:p>
        </p:txBody>
      </p:sp>
      <p:sp>
        <p:nvSpPr>
          <p:cNvPr id="12292" name="Title 2"/>
          <p:cNvSpPr>
            <a:spLocks noGrp="1"/>
          </p:cNvSpPr>
          <p:nvPr>
            <p:ph type="title"/>
          </p:nvPr>
        </p:nvSpPr>
        <p:spPr/>
        <p:txBody>
          <a:bodyPr/>
          <a:lstStyle/>
          <a:p>
            <a:r>
              <a:rPr lang="en-US" sz="3200" dirty="0"/>
              <a:t>Organizational Layout</a:t>
            </a:r>
          </a:p>
        </p:txBody>
      </p:sp>
      <p:sp>
        <p:nvSpPr>
          <p:cNvPr id="11269" name="TextBox 7"/>
          <p:cNvSpPr txBox="1">
            <a:spLocks noChangeArrowheads="1"/>
          </p:cNvSpPr>
          <p:nvPr/>
        </p:nvSpPr>
        <p:spPr bwMode="auto">
          <a:xfrm>
            <a:off x="1301572" y="3985559"/>
            <a:ext cx="1222803"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Comp &amp;Elec</a:t>
            </a:r>
          </a:p>
          <a:p>
            <a:pPr algn="ctr" fontAlgn="base">
              <a:spcBef>
                <a:spcPct val="0"/>
              </a:spcBef>
              <a:spcAft>
                <a:spcPct val="0"/>
              </a:spcAft>
              <a:defRPr/>
            </a:pPr>
            <a:r>
              <a:rPr lang="en-US" sz="1100" b="1" dirty="0">
                <a:solidFill>
                  <a:srgbClr val="2D2DB9">
                    <a:lumMod val="50000"/>
                  </a:srgbClr>
                </a:solidFill>
                <a:latin typeface="Arial" charset="0"/>
                <a:cs typeface="Arial" charset="0"/>
              </a:rPr>
              <a:t>ENG</a:t>
            </a:r>
          </a:p>
        </p:txBody>
      </p:sp>
      <p:sp>
        <p:nvSpPr>
          <p:cNvPr id="11270" name="TextBox 8"/>
          <p:cNvSpPr txBox="1">
            <a:spLocks noChangeArrowheads="1"/>
          </p:cNvSpPr>
          <p:nvPr/>
        </p:nvSpPr>
        <p:spPr bwMode="auto">
          <a:xfrm>
            <a:off x="3327807" y="4008084"/>
            <a:ext cx="590374"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Sys</a:t>
            </a:r>
          </a:p>
          <a:p>
            <a:pPr algn="ctr" fontAlgn="base">
              <a:spcBef>
                <a:spcPct val="0"/>
              </a:spcBef>
              <a:spcAft>
                <a:spcPct val="0"/>
              </a:spcAft>
              <a:defRPr/>
            </a:pPr>
            <a:r>
              <a:rPr lang="en-US" sz="1100" b="1" dirty="0">
                <a:solidFill>
                  <a:srgbClr val="2D2DB9">
                    <a:lumMod val="50000"/>
                  </a:srgbClr>
                </a:solidFill>
                <a:latin typeface="Arial" charset="0"/>
                <a:cs typeface="Arial" charset="0"/>
              </a:rPr>
              <a:t>ENG</a:t>
            </a:r>
          </a:p>
        </p:txBody>
      </p:sp>
      <p:sp>
        <p:nvSpPr>
          <p:cNvPr id="11271" name="TextBox 12"/>
          <p:cNvSpPr txBox="1">
            <a:spLocks noChangeArrowheads="1"/>
          </p:cNvSpPr>
          <p:nvPr/>
        </p:nvSpPr>
        <p:spPr bwMode="auto">
          <a:xfrm>
            <a:off x="9737412" y="4012374"/>
            <a:ext cx="1080121"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Aero &amp;</a:t>
            </a:r>
          </a:p>
          <a:p>
            <a:pPr algn="ctr" fontAlgn="base">
              <a:spcBef>
                <a:spcPct val="0"/>
              </a:spcBef>
              <a:spcAft>
                <a:spcPct val="0"/>
              </a:spcAft>
              <a:defRPr/>
            </a:pPr>
            <a:r>
              <a:rPr lang="en-US" sz="1100" b="1" dirty="0">
                <a:solidFill>
                  <a:srgbClr val="2D2DB9">
                    <a:lumMod val="50000"/>
                  </a:srgbClr>
                </a:solidFill>
                <a:latin typeface="Arial" charset="0"/>
                <a:cs typeface="Arial" charset="0"/>
              </a:rPr>
              <a:t>Astro ENG</a:t>
            </a:r>
          </a:p>
        </p:txBody>
      </p:sp>
      <p:sp>
        <p:nvSpPr>
          <p:cNvPr id="11272" name="TextBox 13"/>
          <p:cNvSpPr txBox="1">
            <a:spLocks noChangeArrowheads="1"/>
          </p:cNvSpPr>
          <p:nvPr/>
        </p:nvSpPr>
        <p:spPr bwMode="auto">
          <a:xfrm>
            <a:off x="6163005" y="4001576"/>
            <a:ext cx="787044"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Math &amp;</a:t>
            </a:r>
          </a:p>
          <a:p>
            <a:pPr algn="ctr" fontAlgn="base">
              <a:spcBef>
                <a:spcPct val="0"/>
              </a:spcBef>
              <a:spcAft>
                <a:spcPct val="0"/>
              </a:spcAft>
              <a:defRPr/>
            </a:pPr>
            <a:r>
              <a:rPr lang="en-US" sz="1100" b="1" dirty="0">
                <a:solidFill>
                  <a:srgbClr val="2D2DB9">
                    <a:lumMod val="50000"/>
                  </a:srgbClr>
                </a:solidFill>
                <a:latin typeface="Arial" charset="0"/>
                <a:cs typeface="Arial" charset="0"/>
              </a:rPr>
              <a:t>Stat</a:t>
            </a:r>
          </a:p>
        </p:txBody>
      </p:sp>
      <p:sp>
        <p:nvSpPr>
          <p:cNvPr id="11273" name="TextBox 14"/>
          <p:cNvSpPr txBox="1">
            <a:spLocks noChangeArrowheads="1"/>
          </p:cNvSpPr>
          <p:nvPr/>
        </p:nvSpPr>
        <p:spPr bwMode="auto">
          <a:xfrm>
            <a:off x="7845926" y="4001576"/>
            <a:ext cx="864169"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Ops</a:t>
            </a:r>
          </a:p>
          <a:p>
            <a:pPr algn="ctr" fontAlgn="base">
              <a:spcBef>
                <a:spcPct val="0"/>
              </a:spcBef>
              <a:spcAft>
                <a:spcPct val="0"/>
              </a:spcAft>
              <a:defRPr/>
            </a:pPr>
            <a:r>
              <a:rPr lang="en-US" sz="1100" b="1" dirty="0">
                <a:solidFill>
                  <a:srgbClr val="2D2DB9">
                    <a:lumMod val="50000"/>
                  </a:srgbClr>
                </a:solidFill>
                <a:latin typeface="Arial" charset="0"/>
                <a:cs typeface="Arial" charset="0"/>
              </a:rPr>
              <a:t>Science</a:t>
            </a:r>
          </a:p>
        </p:txBody>
      </p:sp>
      <p:sp>
        <p:nvSpPr>
          <p:cNvPr id="11274" name="TextBox 15"/>
          <p:cNvSpPr txBox="1">
            <a:spLocks noChangeArrowheads="1"/>
          </p:cNvSpPr>
          <p:nvPr/>
        </p:nvSpPr>
        <p:spPr bwMode="auto">
          <a:xfrm>
            <a:off x="4448118" y="3998370"/>
            <a:ext cx="864169"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Physics</a:t>
            </a:r>
          </a:p>
          <a:p>
            <a:pPr algn="ctr" fontAlgn="base">
              <a:spcBef>
                <a:spcPct val="0"/>
              </a:spcBef>
              <a:spcAft>
                <a:spcPct val="0"/>
              </a:spcAft>
              <a:defRPr/>
            </a:pPr>
            <a:endParaRPr lang="en-US" sz="1100" b="1" dirty="0">
              <a:solidFill>
                <a:srgbClr val="2D2DB9">
                  <a:lumMod val="50000"/>
                </a:srgbClr>
              </a:solidFill>
              <a:latin typeface="Arial" charset="0"/>
              <a:cs typeface="Arial" charset="0"/>
            </a:endParaRPr>
          </a:p>
        </p:txBody>
      </p:sp>
      <p:cxnSp>
        <p:nvCxnSpPr>
          <p:cNvPr id="11279" name="Straight Connector 68"/>
          <p:cNvCxnSpPr>
            <a:cxnSpLocks noChangeShapeType="1"/>
          </p:cNvCxnSpPr>
          <p:nvPr/>
        </p:nvCxnSpPr>
        <p:spPr bwMode="auto">
          <a:xfrm>
            <a:off x="1894537" y="3865868"/>
            <a:ext cx="8390295" cy="11769"/>
          </a:xfrm>
          <a:prstGeom prst="line">
            <a:avLst/>
          </a:prstGeom>
          <a:noFill/>
          <a:ln w="25400" algn="ctr">
            <a:solidFill>
              <a:schemeClr val="accent6">
                <a:lumMod val="50000"/>
              </a:schemeClr>
            </a:solidFill>
            <a:round/>
            <a:headEnd/>
            <a:tailEnd/>
          </a:ln>
        </p:spPr>
      </p:cxnSp>
      <p:cxnSp>
        <p:nvCxnSpPr>
          <p:cNvPr id="11280" name="Straight Connector 71"/>
          <p:cNvCxnSpPr>
            <a:cxnSpLocks noChangeShapeType="1"/>
            <a:endCxn id="11270" idx="0"/>
          </p:cNvCxnSpPr>
          <p:nvPr/>
        </p:nvCxnSpPr>
        <p:spPr bwMode="auto">
          <a:xfrm flipH="1">
            <a:off x="3622994" y="3889817"/>
            <a:ext cx="1" cy="118267"/>
          </a:xfrm>
          <a:prstGeom prst="line">
            <a:avLst/>
          </a:prstGeom>
          <a:noFill/>
          <a:ln w="25400" algn="ctr">
            <a:solidFill>
              <a:schemeClr val="accent6">
                <a:lumMod val="50000"/>
              </a:schemeClr>
            </a:solidFill>
            <a:round/>
            <a:headEnd/>
            <a:tailEnd/>
          </a:ln>
        </p:spPr>
      </p:cxnSp>
      <p:cxnSp>
        <p:nvCxnSpPr>
          <p:cNvPr id="11281" name="Straight Connector 72"/>
          <p:cNvCxnSpPr>
            <a:cxnSpLocks noChangeShapeType="1"/>
          </p:cNvCxnSpPr>
          <p:nvPr/>
        </p:nvCxnSpPr>
        <p:spPr bwMode="auto">
          <a:xfrm>
            <a:off x="4865733" y="3889817"/>
            <a:ext cx="0" cy="112121"/>
          </a:xfrm>
          <a:prstGeom prst="line">
            <a:avLst/>
          </a:prstGeom>
          <a:noFill/>
          <a:ln w="25400" algn="ctr">
            <a:solidFill>
              <a:schemeClr val="accent6">
                <a:lumMod val="50000"/>
              </a:schemeClr>
            </a:solidFill>
            <a:round/>
            <a:headEnd/>
            <a:tailEnd/>
          </a:ln>
        </p:spPr>
      </p:cxnSp>
      <p:cxnSp>
        <p:nvCxnSpPr>
          <p:cNvPr id="11282" name="Straight Connector 73"/>
          <p:cNvCxnSpPr>
            <a:cxnSpLocks noChangeShapeType="1"/>
          </p:cNvCxnSpPr>
          <p:nvPr/>
        </p:nvCxnSpPr>
        <p:spPr bwMode="auto">
          <a:xfrm flipV="1">
            <a:off x="6563289" y="3880713"/>
            <a:ext cx="0" cy="120864"/>
          </a:xfrm>
          <a:prstGeom prst="line">
            <a:avLst/>
          </a:prstGeom>
          <a:noFill/>
          <a:ln w="25400" algn="ctr">
            <a:solidFill>
              <a:schemeClr val="accent6">
                <a:lumMod val="50000"/>
              </a:schemeClr>
            </a:solidFill>
            <a:round/>
            <a:headEnd/>
            <a:tailEnd/>
          </a:ln>
        </p:spPr>
      </p:cxnSp>
      <p:cxnSp>
        <p:nvCxnSpPr>
          <p:cNvPr id="11283" name="Straight Connector 74"/>
          <p:cNvCxnSpPr>
            <a:cxnSpLocks noChangeShapeType="1"/>
            <a:endCxn id="11273" idx="0"/>
          </p:cNvCxnSpPr>
          <p:nvPr/>
        </p:nvCxnSpPr>
        <p:spPr bwMode="auto">
          <a:xfrm>
            <a:off x="8278010" y="3865868"/>
            <a:ext cx="1" cy="135708"/>
          </a:xfrm>
          <a:prstGeom prst="line">
            <a:avLst/>
          </a:prstGeom>
          <a:noFill/>
          <a:ln w="25400" algn="ctr">
            <a:solidFill>
              <a:schemeClr val="accent6">
                <a:lumMod val="50000"/>
              </a:schemeClr>
            </a:solidFill>
            <a:round/>
            <a:headEnd/>
            <a:tailEnd/>
          </a:ln>
        </p:spPr>
      </p:cxnSp>
      <p:cxnSp>
        <p:nvCxnSpPr>
          <p:cNvPr id="11284" name="Straight Connector 75"/>
          <p:cNvCxnSpPr>
            <a:cxnSpLocks noChangeShapeType="1"/>
            <a:endCxn id="11271" idx="0"/>
          </p:cNvCxnSpPr>
          <p:nvPr/>
        </p:nvCxnSpPr>
        <p:spPr bwMode="auto">
          <a:xfrm>
            <a:off x="10277473" y="3877637"/>
            <a:ext cx="0" cy="134737"/>
          </a:xfrm>
          <a:prstGeom prst="line">
            <a:avLst/>
          </a:prstGeom>
          <a:noFill/>
          <a:ln w="25400" algn="ctr">
            <a:solidFill>
              <a:schemeClr val="accent6">
                <a:lumMod val="50000"/>
              </a:schemeClr>
            </a:solidFill>
            <a:round/>
            <a:headEnd/>
            <a:tailEnd/>
          </a:ln>
        </p:spPr>
      </p:cxnSp>
      <p:cxnSp>
        <p:nvCxnSpPr>
          <p:cNvPr id="11286" name="Straight Connector 86"/>
          <p:cNvCxnSpPr>
            <a:cxnSpLocks noChangeShapeType="1"/>
            <a:stCxn id="11269" idx="2"/>
          </p:cNvCxnSpPr>
          <p:nvPr/>
        </p:nvCxnSpPr>
        <p:spPr bwMode="auto">
          <a:xfrm>
            <a:off x="1912974" y="4416436"/>
            <a:ext cx="693842" cy="335458"/>
          </a:xfrm>
          <a:prstGeom prst="line">
            <a:avLst/>
          </a:prstGeom>
          <a:noFill/>
          <a:ln w="25400" algn="ctr">
            <a:solidFill>
              <a:schemeClr val="accent6">
                <a:lumMod val="50000"/>
              </a:schemeClr>
            </a:solidFill>
            <a:round/>
            <a:headEnd/>
            <a:tailEnd/>
          </a:ln>
        </p:spPr>
      </p:cxnSp>
      <p:cxnSp>
        <p:nvCxnSpPr>
          <p:cNvPr id="11287" name="Straight Connector 90"/>
          <p:cNvCxnSpPr>
            <a:cxnSpLocks noChangeShapeType="1"/>
            <a:endCxn id="11269" idx="2"/>
          </p:cNvCxnSpPr>
          <p:nvPr/>
        </p:nvCxnSpPr>
        <p:spPr bwMode="auto">
          <a:xfrm flipV="1">
            <a:off x="990810" y="4416436"/>
            <a:ext cx="922164" cy="338010"/>
          </a:xfrm>
          <a:prstGeom prst="line">
            <a:avLst/>
          </a:prstGeom>
          <a:noFill/>
          <a:ln w="25400" algn="ctr">
            <a:solidFill>
              <a:schemeClr val="accent6">
                <a:lumMod val="50000"/>
              </a:schemeClr>
            </a:solidFill>
            <a:round/>
            <a:headEnd/>
            <a:tailEnd/>
          </a:ln>
        </p:spPr>
      </p:cxnSp>
      <p:cxnSp>
        <p:nvCxnSpPr>
          <p:cNvPr id="11289" name="Straight Connector 129"/>
          <p:cNvCxnSpPr>
            <a:cxnSpLocks noChangeShapeType="1"/>
            <a:endCxn id="11269" idx="0"/>
          </p:cNvCxnSpPr>
          <p:nvPr/>
        </p:nvCxnSpPr>
        <p:spPr bwMode="auto">
          <a:xfrm>
            <a:off x="1912974" y="3854438"/>
            <a:ext cx="0" cy="131121"/>
          </a:xfrm>
          <a:prstGeom prst="line">
            <a:avLst/>
          </a:prstGeom>
          <a:noFill/>
          <a:ln w="25400" algn="ctr">
            <a:solidFill>
              <a:schemeClr val="accent6">
                <a:lumMod val="50000"/>
              </a:schemeClr>
            </a:solidFill>
            <a:round/>
            <a:headEnd/>
            <a:tailEnd/>
          </a:ln>
        </p:spPr>
      </p:cxnSp>
      <p:sp>
        <p:nvSpPr>
          <p:cNvPr id="59" name="Rectangle 58"/>
          <p:cNvSpPr/>
          <p:nvPr/>
        </p:nvSpPr>
        <p:spPr>
          <a:xfrm>
            <a:off x="4433012" y="2741091"/>
            <a:ext cx="1807538" cy="769431"/>
          </a:xfrm>
          <a:prstGeom prst="rect">
            <a:avLst/>
          </a:prstGeom>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Graduate School of Engineering &amp; Management</a:t>
            </a:r>
          </a:p>
          <a:p>
            <a:pPr algn="ctr" fontAlgn="base">
              <a:spcBef>
                <a:spcPct val="0"/>
              </a:spcBef>
              <a:spcAft>
                <a:spcPct val="0"/>
              </a:spcAft>
              <a:defRPr/>
            </a:pPr>
            <a:r>
              <a:rPr lang="en-US" sz="1100" b="1" dirty="0">
                <a:solidFill>
                  <a:srgbClr val="2D2DB9">
                    <a:lumMod val="50000"/>
                  </a:srgbClr>
                </a:solidFill>
                <a:latin typeface="Arial" charset="0"/>
                <a:cs typeface="Arial" charset="0"/>
              </a:rPr>
              <a:t>AFIT/EN</a:t>
            </a:r>
          </a:p>
        </p:txBody>
      </p:sp>
      <p:sp>
        <p:nvSpPr>
          <p:cNvPr id="44" name="Line Callout 2 (Accent Bar) 43"/>
          <p:cNvSpPr/>
          <p:nvPr/>
        </p:nvSpPr>
        <p:spPr bwMode="auto">
          <a:xfrm>
            <a:off x="1943775" y="5651738"/>
            <a:ext cx="1431408" cy="413813"/>
          </a:xfrm>
          <a:prstGeom prst="accentCallout2">
            <a:avLst>
              <a:gd name="adj1" fmla="val 18750"/>
              <a:gd name="adj2" fmla="val -8333"/>
              <a:gd name="adj3" fmla="val 18750"/>
              <a:gd name="adj4" fmla="val -16667"/>
              <a:gd name="adj5" fmla="val -99908"/>
              <a:gd name="adj6" fmla="val 25511"/>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Cyber Operations</a:t>
            </a:r>
            <a:endParaRPr lang="en-US" sz="1000" dirty="0">
              <a:solidFill>
                <a:srgbClr val="2D2DB9">
                  <a:lumMod val="50000"/>
                </a:srgbClr>
              </a:solidFill>
              <a:latin typeface="Arial" charset="0"/>
              <a:cs typeface="Arial" charset="0"/>
            </a:endParaRPr>
          </a:p>
        </p:txBody>
      </p:sp>
      <p:pic>
        <p:nvPicPr>
          <p:cNvPr id="12313" name="Picture 7" descr="CCR.png"/>
          <p:cNvPicPr>
            <a:picLocks noChangeAspect="1"/>
          </p:cNvPicPr>
          <p:nvPr/>
        </p:nvPicPr>
        <p:blipFill>
          <a:blip r:embed="rId3" cstate="print"/>
          <a:srcRect/>
          <a:stretch>
            <a:fillRect/>
          </a:stretch>
        </p:blipFill>
        <p:spPr bwMode="auto">
          <a:xfrm>
            <a:off x="1922005" y="4594400"/>
            <a:ext cx="879986" cy="864963"/>
          </a:xfrm>
          <a:prstGeom prst="rect">
            <a:avLst/>
          </a:prstGeom>
          <a:noFill/>
          <a:ln w="9525">
            <a:noFill/>
            <a:miter lim="800000"/>
            <a:headEnd/>
            <a:tailEnd/>
          </a:ln>
        </p:spPr>
      </p:pic>
      <p:cxnSp>
        <p:nvCxnSpPr>
          <p:cNvPr id="11300" name="Straight Connector 86"/>
          <p:cNvCxnSpPr>
            <a:cxnSpLocks noChangeShapeType="1"/>
            <a:endCxn id="12328" idx="0"/>
          </p:cNvCxnSpPr>
          <p:nvPr/>
        </p:nvCxnSpPr>
        <p:spPr bwMode="auto">
          <a:xfrm>
            <a:off x="4909200" y="4438961"/>
            <a:ext cx="508159" cy="213944"/>
          </a:xfrm>
          <a:prstGeom prst="line">
            <a:avLst/>
          </a:prstGeom>
          <a:noFill/>
          <a:ln w="25400" algn="ctr">
            <a:solidFill>
              <a:schemeClr val="accent6">
                <a:lumMod val="50000"/>
              </a:schemeClr>
            </a:solidFill>
            <a:round/>
            <a:headEnd/>
            <a:tailEnd/>
          </a:ln>
        </p:spPr>
      </p:cxnSp>
      <p:cxnSp>
        <p:nvCxnSpPr>
          <p:cNvPr id="11301" name="Straight Connector 90"/>
          <p:cNvCxnSpPr>
            <a:cxnSpLocks noChangeShapeType="1"/>
            <a:endCxn id="11274" idx="2"/>
          </p:cNvCxnSpPr>
          <p:nvPr/>
        </p:nvCxnSpPr>
        <p:spPr bwMode="auto">
          <a:xfrm flipV="1">
            <a:off x="4282247" y="4429247"/>
            <a:ext cx="597956" cy="296779"/>
          </a:xfrm>
          <a:prstGeom prst="line">
            <a:avLst/>
          </a:prstGeom>
          <a:noFill/>
          <a:ln w="25400" algn="ctr">
            <a:solidFill>
              <a:schemeClr val="accent6">
                <a:lumMod val="50000"/>
              </a:schemeClr>
            </a:solidFill>
            <a:round/>
            <a:headEnd/>
            <a:tailEnd/>
          </a:ln>
        </p:spPr>
      </p:cxnSp>
      <p:cxnSp>
        <p:nvCxnSpPr>
          <p:cNvPr id="11303" name="Straight Connector 86"/>
          <p:cNvCxnSpPr>
            <a:cxnSpLocks noChangeShapeType="1"/>
            <a:stCxn id="12327" idx="0"/>
            <a:endCxn id="11273" idx="2"/>
          </p:cNvCxnSpPr>
          <p:nvPr/>
        </p:nvCxnSpPr>
        <p:spPr bwMode="auto">
          <a:xfrm flipV="1">
            <a:off x="7709063" y="4432453"/>
            <a:ext cx="568948" cy="236646"/>
          </a:xfrm>
          <a:prstGeom prst="line">
            <a:avLst/>
          </a:prstGeom>
          <a:noFill/>
          <a:ln w="25400" algn="ctr">
            <a:solidFill>
              <a:schemeClr val="accent6">
                <a:lumMod val="50000"/>
              </a:schemeClr>
            </a:solidFill>
            <a:round/>
            <a:headEnd/>
            <a:tailEnd/>
          </a:ln>
        </p:spPr>
      </p:cxnSp>
      <p:cxnSp>
        <p:nvCxnSpPr>
          <p:cNvPr id="11304" name="Straight Connector 86"/>
          <p:cNvCxnSpPr>
            <a:cxnSpLocks noChangeShapeType="1"/>
            <a:stCxn id="12323" idx="0"/>
            <a:endCxn id="11271" idx="2"/>
          </p:cNvCxnSpPr>
          <p:nvPr/>
        </p:nvCxnSpPr>
        <p:spPr bwMode="auto">
          <a:xfrm flipH="1" flipV="1">
            <a:off x="10277473" y="4443251"/>
            <a:ext cx="2452" cy="188139"/>
          </a:xfrm>
          <a:prstGeom prst="line">
            <a:avLst/>
          </a:prstGeom>
          <a:noFill/>
          <a:ln w="25400" algn="ctr">
            <a:solidFill>
              <a:schemeClr val="accent6">
                <a:lumMod val="50000"/>
              </a:schemeClr>
            </a:solidFill>
            <a:round/>
            <a:headEnd/>
            <a:tailEnd/>
          </a:ln>
        </p:spPr>
      </p:cxnSp>
      <p:sp>
        <p:nvSpPr>
          <p:cNvPr id="47" name="Line Callout 2 (Accent Bar) 46"/>
          <p:cNvSpPr/>
          <p:nvPr/>
        </p:nvSpPr>
        <p:spPr bwMode="auto">
          <a:xfrm>
            <a:off x="4858146" y="5638578"/>
            <a:ext cx="1558143" cy="440134"/>
          </a:xfrm>
          <a:prstGeom prst="accentCallout2">
            <a:avLst>
              <a:gd name="adj1" fmla="val 18750"/>
              <a:gd name="adj2" fmla="val -8333"/>
              <a:gd name="adj3" fmla="val 18750"/>
              <a:gd name="adj4" fmla="val -16667"/>
              <a:gd name="adj5" fmla="val -173891"/>
              <a:gd name="adj6" fmla="val 29532"/>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Tech Intel Studies &amp; Research</a:t>
            </a:r>
            <a:endParaRPr lang="en-US" sz="1000" dirty="0">
              <a:solidFill>
                <a:srgbClr val="2D2DB9">
                  <a:lumMod val="50000"/>
                </a:srgbClr>
              </a:solidFill>
              <a:latin typeface="Arial" charset="0"/>
              <a:cs typeface="Arial" charset="0"/>
            </a:endParaRPr>
          </a:p>
        </p:txBody>
      </p:sp>
      <p:sp>
        <p:nvSpPr>
          <p:cNvPr id="56" name="Line Callout 2 (Accent Bar) 55"/>
          <p:cNvSpPr/>
          <p:nvPr/>
        </p:nvSpPr>
        <p:spPr bwMode="auto">
          <a:xfrm>
            <a:off x="3571451" y="5638578"/>
            <a:ext cx="928012" cy="440134"/>
          </a:xfrm>
          <a:prstGeom prst="accentCallout2">
            <a:avLst>
              <a:gd name="adj1" fmla="val 18750"/>
              <a:gd name="adj2" fmla="val -8333"/>
              <a:gd name="adj3" fmla="val 18750"/>
              <a:gd name="adj4" fmla="val -16667"/>
              <a:gd name="adj5" fmla="val -185983"/>
              <a:gd name="adj6" fmla="val 84051"/>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Directed Energy</a:t>
            </a:r>
            <a:endParaRPr lang="en-US" sz="1000" dirty="0">
              <a:solidFill>
                <a:srgbClr val="2D2DB9">
                  <a:lumMod val="50000"/>
                </a:srgbClr>
              </a:solidFill>
              <a:latin typeface="Arial" charset="0"/>
              <a:cs typeface="Arial" charset="0"/>
            </a:endParaRPr>
          </a:p>
        </p:txBody>
      </p:sp>
      <p:sp>
        <p:nvSpPr>
          <p:cNvPr id="57" name="Line Callout 2 (Accent Bar) 56"/>
          <p:cNvSpPr/>
          <p:nvPr/>
        </p:nvSpPr>
        <p:spPr bwMode="auto">
          <a:xfrm>
            <a:off x="6598883" y="5640780"/>
            <a:ext cx="1283177" cy="418992"/>
          </a:xfrm>
          <a:prstGeom prst="accentCallout2">
            <a:avLst>
              <a:gd name="adj1" fmla="val 18750"/>
              <a:gd name="adj2" fmla="val -8333"/>
              <a:gd name="adj3" fmla="val 18750"/>
              <a:gd name="adj4" fmla="val -16667"/>
              <a:gd name="adj5" fmla="val -192607"/>
              <a:gd name="adj6" fmla="val 52988"/>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Ops Analysis</a:t>
            </a:r>
          </a:p>
        </p:txBody>
      </p:sp>
      <p:sp>
        <p:nvSpPr>
          <p:cNvPr id="60" name="Line Callout 2 (Accent Bar) 59"/>
          <p:cNvSpPr/>
          <p:nvPr/>
        </p:nvSpPr>
        <p:spPr bwMode="auto">
          <a:xfrm>
            <a:off x="9846283" y="5647375"/>
            <a:ext cx="1445407" cy="412397"/>
          </a:xfrm>
          <a:prstGeom prst="accentCallout2">
            <a:avLst>
              <a:gd name="adj1" fmla="val 18750"/>
              <a:gd name="adj2" fmla="val -8333"/>
              <a:gd name="adj3" fmla="val 18750"/>
              <a:gd name="adj4" fmla="val -16667"/>
              <a:gd name="adj5" fmla="val -95708"/>
              <a:gd name="adj6" fmla="val 28316"/>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Space Research &amp; Assurance</a:t>
            </a:r>
            <a:endParaRPr lang="en-US" sz="1000" dirty="0">
              <a:solidFill>
                <a:srgbClr val="2D2DB9">
                  <a:lumMod val="50000"/>
                </a:srgbClr>
              </a:solidFill>
              <a:latin typeface="Arial" charset="0"/>
              <a:cs typeface="Arial" charset="0"/>
            </a:endParaRPr>
          </a:p>
        </p:txBody>
      </p:sp>
      <p:pic>
        <p:nvPicPr>
          <p:cNvPr id="12323" name="Picture 17" descr="Center for Space Research and Assurance (CSRA)"/>
          <p:cNvPicPr>
            <a:picLocks noChangeAspect="1" noChangeArrowheads="1"/>
          </p:cNvPicPr>
          <p:nvPr/>
        </p:nvPicPr>
        <p:blipFill>
          <a:blip r:embed="rId4" cstate="print"/>
          <a:srcRect/>
          <a:stretch>
            <a:fillRect/>
          </a:stretch>
        </p:blipFill>
        <p:spPr bwMode="auto">
          <a:xfrm>
            <a:off x="9845804" y="4631390"/>
            <a:ext cx="868242" cy="866094"/>
          </a:xfrm>
          <a:prstGeom prst="rect">
            <a:avLst/>
          </a:prstGeom>
          <a:noFill/>
          <a:ln w="9525">
            <a:noFill/>
            <a:miter lim="800000"/>
            <a:headEnd/>
            <a:tailEnd/>
          </a:ln>
        </p:spPr>
      </p:pic>
      <p:sp>
        <p:nvSpPr>
          <p:cNvPr id="119" name="Line Callout 2 (Accent Bar) 118"/>
          <p:cNvSpPr/>
          <p:nvPr/>
        </p:nvSpPr>
        <p:spPr bwMode="auto">
          <a:xfrm>
            <a:off x="459300" y="5593155"/>
            <a:ext cx="1264610" cy="568252"/>
          </a:xfrm>
          <a:prstGeom prst="accentCallout2">
            <a:avLst>
              <a:gd name="adj1" fmla="val 18750"/>
              <a:gd name="adj2" fmla="val -8333"/>
              <a:gd name="adj3" fmla="val 18750"/>
              <a:gd name="adj4" fmla="val -16667"/>
              <a:gd name="adj5" fmla="val -92075"/>
              <a:gd name="adj6" fmla="val 61380"/>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Autonomy &amp; Navigation  Technology</a:t>
            </a:r>
            <a:endParaRPr lang="en-US" sz="1000" dirty="0">
              <a:solidFill>
                <a:srgbClr val="2D2DB9">
                  <a:lumMod val="50000"/>
                </a:srgbClr>
              </a:solidFill>
              <a:latin typeface="Arial" charset="0"/>
              <a:cs typeface="Arial" charset="0"/>
            </a:endParaRPr>
          </a:p>
        </p:txBody>
      </p:sp>
      <p:pic>
        <p:nvPicPr>
          <p:cNvPr id="12325" name="Picture 25" descr="I:\setup\Desktop\Pics\ANT.png"/>
          <p:cNvPicPr>
            <a:picLocks noChangeAspect="1" noChangeArrowheads="1"/>
          </p:cNvPicPr>
          <p:nvPr/>
        </p:nvPicPr>
        <p:blipFill>
          <a:blip r:embed="rId5" cstate="print"/>
          <a:srcRect/>
          <a:stretch>
            <a:fillRect/>
          </a:stretch>
        </p:blipFill>
        <p:spPr bwMode="auto">
          <a:xfrm>
            <a:off x="815411" y="4580839"/>
            <a:ext cx="784168" cy="774559"/>
          </a:xfrm>
          <a:prstGeom prst="rect">
            <a:avLst/>
          </a:prstGeom>
          <a:noFill/>
          <a:ln w="9525">
            <a:noFill/>
            <a:miter lim="800000"/>
            <a:headEnd/>
            <a:tailEnd/>
          </a:ln>
        </p:spPr>
      </p:pic>
      <p:pic>
        <p:nvPicPr>
          <p:cNvPr id="12326" name="Picture 29" descr="http://cs.eis.afit.edu/support/graphics/Clipart/Logos/Centers_Labs_Schools/Centers/CDE04.png"/>
          <p:cNvPicPr>
            <a:picLocks noChangeAspect="1" noChangeArrowheads="1"/>
          </p:cNvPicPr>
          <p:nvPr/>
        </p:nvPicPr>
        <p:blipFill>
          <a:blip r:embed="rId6" cstate="print"/>
          <a:srcRect/>
          <a:stretch>
            <a:fillRect/>
          </a:stretch>
        </p:blipFill>
        <p:spPr bwMode="auto">
          <a:xfrm>
            <a:off x="3859456" y="4655962"/>
            <a:ext cx="846708" cy="848815"/>
          </a:xfrm>
          <a:prstGeom prst="rect">
            <a:avLst/>
          </a:prstGeom>
          <a:noFill/>
          <a:ln w="9525">
            <a:noFill/>
            <a:miter lim="800000"/>
            <a:headEnd/>
            <a:tailEnd/>
          </a:ln>
        </p:spPr>
      </p:pic>
      <p:pic>
        <p:nvPicPr>
          <p:cNvPr id="12327" name="Picture 27" descr="http://cs.eis.afit.edu/support/graphics/Clipart/Logos/Centers_Labs_Schools/Centers/COA.png"/>
          <p:cNvPicPr>
            <a:picLocks noChangeAspect="1" noChangeArrowheads="1"/>
          </p:cNvPicPr>
          <p:nvPr/>
        </p:nvPicPr>
        <p:blipFill>
          <a:blip r:embed="rId7" cstate="print"/>
          <a:srcRect/>
          <a:stretch>
            <a:fillRect/>
          </a:stretch>
        </p:blipFill>
        <p:spPr bwMode="auto">
          <a:xfrm>
            <a:off x="7283318" y="4669099"/>
            <a:ext cx="851489" cy="893620"/>
          </a:xfrm>
          <a:prstGeom prst="rect">
            <a:avLst/>
          </a:prstGeom>
          <a:noFill/>
          <a:ln w="9525">
            <a:noFill/>
            <a:miter lim="800000"/>
            <a:headEnd/>
            <a:tailEnd/>
          </a:ln>
        </p:spPr>
      </p:pic>
      <p:pic>
        <p:nvPicPr>
          <p:cNvPr id="12328" name="Picture 1" descr="M:\Staff\CCR Marketing\5. Logos\CTISR.jpeg"/>
          <p:cNvPicPr>
            <a:picLocks noChangeAspect="1" noChangeArrowheads="1"/>
          </p:cNvPicPr>
          <p:nvPr/>
        </p:nvPicPr>
        <p:blipFill>
          <a:blip r:embed="rId8" cstate="print"/>
          <a:srcRect/>
          <a:stretch>
            <a:fillRect/>
          </a:stretch>
        </p:blipFill>
        <p:spPr bwMode="auto">
          <a:xfrm>
            <a:off x="4994949" y="4652905"/>
            <a:ext cx="844820" cy="875769"/>
          </a:xfrm>
          <a:prstGeom prst="rect">
            <a:avLst/>
          </a:prstGeom>
          <a:noFill/>
          <a:ln w="9525">
            <a:noFill/>
            <a:miter lim="800000"/>
            <a:headEnd/>
            <a:tailEnd/>
          </a:ln>
        </p:spPr>
      </p:pic>
      <p:sp>
        <p:nvSpPr>
          <p:cNvPr id="52" name="Line Callout 2 (Accent Bar) 51"/>
          <p:cNvSpPr/>
          <p:nvPr/>
        </p:nvSpPr>
        <p:spPr bwMode="auto">
          <a:xfrm>
            <a:off x="8205820" y="5640780"/>
            <a:ext cx="1283177" cy="418992"/>
          </a:xfrm>
          <a:prstGeom prst="accentCallout2">
            <a:avLst>
              <a:gd name="adj1" fmla="val 18750"/>
              <a:gd name="adj2" fmla="val -8333"/>
              <a:gd name="adj3" fmla="val 18750"/>
              <a:gd name="adj4" fmla="val -16667"/>
              <a:gd name="adj5" fmla="val -208381"/>
              <a:gd name="adj6" fmla="val 44033"/>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Scientific Test &amp; Analysis</a:t>
            </a:r>
          </a:p>
        </p:txBody>
      </p:sp>
      <p:pic>
        <p:nvPicPr>
          <p:cNvPr id="12331" name="Picture 21" descr="http://www.afit.edu/en/stat_te_coe/images/centerLogo.png"/>
          <p:cNvPicPr>
            <a:picLocks noChangeAspect="1" noChangeArrowheads="1"/>
          </p:cNvPicPr>
          <p:nvPr/>
        </p:nvPicPr>
        <p:blipFill>
          <a:blip r:embed="rId9" cstate="print"/>
          <a:srcRect/>
          <a:stretch>
            <a:fillRect/>
          </a:stretch>
        </p:blipFill>
        <p:spPr bwMode="auto">
          <a:xfrm>
            <a:off x="8364158" y="4649253"/>
            <a:ext cx="835646" cy="876994"/>
          </a:xfrm>
          <a:prstGeom prst="rect">
            <a:avLst/>
          </a:prstGeom>
          <a:noFill/>
          <a:ln w="9525">
            <a:noFill/>
            <a:miter lim="800000"/>
            <a:headEnd/>
            <a:tailEnd/>
          </a:ln>
        </p:spPr>
      </p:pic>
      <p:sp>
        <p:nvSpPr>
          <p:cNvPr id="4" name="TextBox 3"/>
          <p:cNvSpPr txBox="1"/>
          <p:nvPr/>
        </p:nvSpPr>
        <p:spPr>
          <a:xfrm>
            <a:off x="7279373" y="2843771"/>
            <a:ext cx="1724225" cy="600164"/>
          </a:xfrm>
          <a:prstGeom prst="rect">
            <a:avLst/>
          </a:prstGeom>
          <a:noFill/>
        </p:spPr>
        <p:txBody>
          <a:bodyPr wrap="square" rtlCol="0">
            <a:spAutoFit/>
          </a:bodyPr>
          <a:lstStyle/>
          <a:p>
            <a:pPr algn="ctr" fontAlgn="base">
              <a:spcBef>
                <a:spcPct val="0"/>
              </a:spcBef>
              <a:spcAft>
                <a:spcPct val="0"/>
              </a:spcAft>
            </a:pPr>
            <a:r>
              <a:rPr lang="en-US" sz="1100" b="1" dirty="0">
                <a:solidFill>
                  <a:srgbClr val="3333CC">
                    <a:lumMod val="50000"/>
                  </a:srgbClr>
                </a:solidFill>
                <a:latin typeface="Arial" charset="0"/>
                <a:cs typeface="Arial" charset="0"/>
              </a:rPr>
              <a:t>School of Strategic Force Studies</a:t>
            </a:r>
          </a:p>
          <a:p>
            <a:pPr algn="ctr" fontAlgn="base">
              <a:spcBef>
                <a:spcPct val="0"/>
              </a:spcBef>
              <a:spcAft>
                <a:spcPct val="0"/>
              </a:spcAft>
            </a:pPr>
            <a:r>
              <a:rPr lang="en-US" sz="1100" b="1" dirty="0">
                <a:solidFill>
                  <a:srgbClr val="3333CC">
                    <a:lumMod val="50000"/>
                  </a:srgbClr>
                </a:solidFill>
                <a:latin typeface="Arial" charset="0"/>
                <a:cs typeface="Arial" charset="0"/>
              </a:rPr>
              <a:t>AFIT/EX</a:t>
            </a:r>
          </a:p>
        </p:txBody>
      </p:sp>
      <p:cxnSp>
        <p:nvCxnSpPr>
          <p:cNvPr id="65" name="Straight Connector 71"/>
          <p:cNvCxnSpPr>
            <a:cxnSpLocks noChangeShapeType="1"/>
            <a:stCxn id="27" idx="2"/>
          </p:cNvCxnSpPr>
          <p:nvPr/>
        </p:nvCxnSpPr>
        <p:spPr bwMode="auto">
          <a:xfrm>
            <a:off x="6030332" y="2037263"/>
            <a:ext cx="0" cy="247226"/>
          </a:xfrm>
          <a:prstGeom prst="line">
            <a:avLst/>
          </a:prstGeom>
          <a:noFill/>
          <a:ln w="25400" algn="ctr">
            <a:solidFill>
              <a:schemeClr val="accent6">
                <a:lumMod val="50000"/>
              </a:schemeClr>
            </a:solidFill>
            <a:round/>
            <a:headEnd/>
            <a:tailEnd/>
          </a:ln>
        </p:spPr>
      </p:cxnSp>
      <p:cxnSp>
        <p:nvCxnSpPr>
          <p:cNvPr id="66" name="Straight Connector 68"/>
          <p:cNvCxnSpPr>
            <a:cxnSpLocks noChangeShapeType="1"/>
          </p:cNvCxnSpPr>
          <p:nvPr/>
        </p:nvCxnSpPr>
        <p:spPr bwMode="auto">
          <a:xfrm>
            <a:off x="1048388" y="2271064"/>
            <a:ext cx="8793794" cy="13425"/>
          </a:xfrm>
          <a:prstGeom prst="line">
            <a:avLst/>
          </a:prstGeom>
          <a:noFill/>
          <a:ln w="25400" algn="ctr">
            <a:solidFill>
              <a:schemeClr val="accent6">
                <a:lumMod val="50000"/>
              </a:schemeClr>
            </a:solidFill>
            <a:round/>
            <a:headEnd/>
            <a:tailEnd/>
          </a:ln>
        </p:spPr>
      </p:cxnSp>
      <p:cxnSp>
        <p:nvCxnSpPr>
          <p:cNvPr id="67" name="Straight Connector 129"/>
          <p:cNvCxnSpPr>
            <a:cxnSpLocks noChangeShapeType="1"/>
          </p:cNvCxnSpPr>
          <p:nvPr/>
        </p:nvCxnSpPr>
        <p:spPr bwMode="auto">
          <a:xfrm>
            <a:off x="1048388" y="2291109"/>
            <a:ext cx="0" cy="615041"/>
          </a:xfrm>
          <a:prstGeom prst="line">
            <a:avLst/>
          </a:prstGeom>
          <a:noFill/>
          <a:ln w="25400" algn="ctr">
            <a:solidFill>
              <a:schemeClr val="accent6">
                <a:lumMod val="50000"/>
              </a:schemeClr>
            </a:solidFill>
            <a:round/>
            <a:headEnd/>
            <a:tailEnd/>
          </a:ln>
        </p:spPr>
      </p:cxnSp>
      <p:sp>
        <p:nvSpPr>
          <p:cNvPr id="74" name="Rectangle 73"/>
          <p:cNvSpPr/>
          <p:nvPr/>
        </p:nvSpPr>
        <p:spPr>
          <a:xfrm>
            <a:off x="6344443" y="1253581"/>
            <a:ext cx="1917564" cy="461655"/>
          </a:xfrm>
          <a:prstGeom prst="rect">
            <a:avLst/>
          </a:prstGeom>
        </p:spPr>
        <p:txBody>
          <a:bodyPr wrap="square" lIns="91431" tIns="45715" rIns="91431" bIns="45715">
            <a:spAutoFit/>
          </a:bodyPr>
          <a:lstStyle/>
          <a:p>
            <a:pPr algn="ctr" fontAlgn="base">
              <a:spcBef>
                <a:spcPct val="0"/>
              </a:spcBef>
              <a:spcAft>
                <a:spcPct val="0"/>
              </a:spcAft>
              <a:defRPr/>
            </a:pPr>
            <a:r>
              <a:rPr lang="en-US" sz="1200" b="1" dirty="0">
                <a:solidFill>
                  <a:srgbClr val="2D2DB9">
                    <a:lumMod val="50000"/>
                  </a:srgbClr>
                </a:solidFill>
                <a:latin typeface="Arial" charset="0"/>
                <a:cs typeface="Arial" charset="0"/>
              </a:rPr>
              <a:t>Director and Chancellor</a:t>
            </a:r>
          </a:p>
          <a:p>
            <a:pPr algn="ctr" fontAlgn="base">
              <a:spcBef>
                <a:spcPct val="0"/>
              </a:spcBef>
              <a:spcAft>
                <a:spcPct val="0"/>
              </a:spcAft>
              <a:defRPr/>
            </a:pPr>
            <a:r>
              <a:rPr lang="en-US" sz="1200" b="1" dirty="0">
                <a:solidFill>
                  <a:srgbClr val="2D2DB9">
                    <a:lumMod val="50000"/>
                  </a:srgbClr>
                </a:solidFill>
                <a:latin typeface="Arial" charset="0"/>
                <a:cs typeface="Arial" charset="0"/>
              </a:rPr>
              <a:t>AFIT</a:t>
            </a:r>
          </a:p>
        </p:txBody>
      </p:sp>
      <p:grpSp>
        <p:nvGrpSpPr>
          <p:cNvPr id="25" name="Group 24"/>
          <p:cNvGrpSpPr/>
          <p:nvPr/>
        </p:nvGrpSpPr>
        <p:grpSpPr>
          <a:xfrm>
            <a:off x="251461" y="1866781"/>
            <a:ext cx="11555730" cy="4368512"/>
            <a:chOff x="129090" y="2514966"/>
            <a:chExt cx="8718550" cy="3733434"/>
          </a:xfrm>
        </p:grpSpPr>
        <p:sp>
          <p:nvSpPr>
            <p:cNvPr id="15" name="Right Brace 14"/>
            <p:cNvSpPr/>
            <p:nvPr/>
          </p:nvSpPr>
          <p:spPr bwMode="auto">
            <a:xfrm rot="16200000">
              <a:off x="4287836" y="-1643780"/>
              <a:ext cx="401058" cy="8718550"/>
            </a:xfrm>
            <a:prstGeom prst="rightBrace">
              <a:avLst>
                <a:gd name="adj1" fmla="val 129792"/>
                <a:gd name="adj2" fmla="val 54042"/>
              </a:avLst>
            </a:prstGeom>
            <a:noFill/>
            <a:ln w="38100" cap="flat" cmpd="sng" algn="ctr">
              <a:solidFill>
                <a:srgbClr val="FE4A1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latin typeface="Arial" charset="0"/>
                <a:cs typeface="Arial" charset="0"/>
              </a:endParaRPr>
            </a:p>
          </p:txBody>
        </p:sp>
        <p:cxnSp>
          <p:nvCxnSpPr>
            <p:cNvPr id="17" name="Straight Connector 16"/>
            <p:cNvCxnSpPr>
              <a:stCxn id="15" idx="0"/>
            </p:cNvCxnSpPr>
            <p:nvPr/>
          </p:nvCxnSpPr>
          <p:spPr bwMode="auto">
            <a:xfrm>
              <a:off x="129090" y="2917632"/>
              <a:ext cx="3466" cy="3330768"/>
            </a:xfrm>
            <a:prstGeom prst="line">
              <a:avLst/>
            </a:prstGeom>
            <a:solidFill>
              <a:schemeClr val="accent1"/>
            </a:solidFill>
            <a:ln w="38100" cap="flat" cmpd="sng" algn="ctr">
              <a:solidFill>
                <a:srgbClr val="FE4A12"/>
              </a:solidFill>
              <a:prstDash val="sysDash"/>
              <a:round/>
              <a:headEnd type="none" w="med" len="med"/>
              <a:tailEnd type="none" w="med" len="med"/>
            </a:ln>
            <a:effectLst/>
          </p:spPr>
        </p:cxnSp>
        <p:cxnSp>
          <p:nvCxnSpPr>
            <p:cNvPr id="80" name="Straight Connector 79"/>
            <p:cNvCxnSpPr>
              <a:stCxn id="15" idx="2"/>
            </p:cNvCxnSpPr>
            <p:nvPr/>
          </p:nvCxnSpPr>
          <p:spPr bwMode="auto">
            <a:xfrm>
              <a:off x="8847640" y="2917632"/>
              <a:ext cx="0" cy="3330768"/>
            </a:xfrm>
            <a:prstGeom prst="line">
              <a:avLst/>
            </a:prstGeom>
            <a:solidFill>
              <a:schemeClr val="accent1"/>
            </a:solidFill>
            <a:ln w="38100" cap="flat" cmpd="sng" algn="ctr">
              <a:solidFill>
                <a:srgbClr val="FE4A12"/>
              </a:solidFill>
              <a:prstDash val="sysDash"/>
              <a:round/>
              <a:headEnd type="none" w="med" len="med"/>
              <a:tailEnd type="none" w="med" len="med"/>
            </a:ln>
            <a:effectLst/>
          </p:spPr>
        </p:cxnSp>
        <p:cxnSp>
          <p:nvCxnSpPr>
            <p:cNvPr id="83" name="Straight Connector 82"/>
            <p:cNvCxnSpPr/>
            <p:nvPr/>
          </p:nvCxnSpPr>
          <p:spPr bwMode="auto">
            <a:xfrm flipH="1" flipV="1">
              <a:off x="129090" y="6230938"/>
              <a:ext cx="8718550" cy="17462"/>
            </a:xfrm>
            <a:prstGeom prst="line">
              <a:avLst/>
            </a:prstGeom>
            <a:solidFill>
              <a:schemeClr val="accent1"/>
            </a:solidFill>
            <a:ln w="38100" cap="flat" cmpd="sng" algn="ctr">
              <a:solidFill>
                <a:srgbClr val="FE4A12"/>
              </a:solidFill>
              <a:prstDash val="sysDash"/>
              <a:round/>
              <a:headEnd type="none" w="med" len="med"/>
              <a:tailEnd type="none" w="med" len="med"/>
            </a:ln>
            <a:effectLst/>
          </p:spPr>
        </p:cxnSp>
      </p:grpSp>
      <p:sp>
        <p:nvSpPr>
          <p:cNvPr id="6" name="Oval 5"/>
          <p:cNvSpPr/>
          <p:nvPr/>
        </p:nvSpPr>
        <p:spPr bwMode="auto">
          <a:xfrm>
            <a:off x="1899996" y="4471429"/>
            <a:ext cx="1433522" cy="1107061"/>
          </a:xfrm>
          <a:prstGeom prst="ellipse">
            <a:avLst/>
          </a:prstGeom>
          <a:noFill/>
          <a:ln w="38100" cap="flat" cmpd="sng" algn="ctr">
            <a:solidFill>
              <a:srgbClr val="FE4A1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latin typeface="Arial" charset="0"/>
              <a:cs typeface="Arial" charset="0"/>
            </a:endParaRPr>
          </a:p>
        </p:txBody>
      </p:sp>
      <p:pic>
        <p:nvPicPr>
          <p:cNvPr id="71" name="Picture 7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112759" y="2529959"/>
            <a:ext cx="1345093" cy="1328474"/>
          </a:xfrm>
          <a:prstGeom prst="rect">
            <a:avLst/>
          </a:prstGeom>
        </p:spPr>
      </p:pic>
      <p:pic>
        <p:nvPicPr>
          <p:cNvPr id="72" name="Picture 7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95436" y="2561343"/>
            <a:ext cx="1328474" cy="1328474"/>
          </a:xfrm>
          <a:prstGeom prst="rect">
            <a:avLst/>
          </a:prstGeom>
        </p:spPr>
      </p:pic>
      <p:sp>
        <p:nvSpPr>
          <p:cNvPr id="73" name="TextBox 72"/>
          <p:cNvSpPr txBox="1"/>
          <p:nvPr/>
        </p:nvSpPr>
        <p:spPr>
          <a:xfrm>
            <a:off x="1638693" y="2790845"/>
            <a:ext cx="1379196" cy="769441"/>
          </a:xfrm>
          <a:prstGeom prst="rect">
            <a:avLst/>
          </a:prstGeom>
          <a:noFill/>
        </p:spPr>
        <p:txBody>
          <a:bodyPr wrap="square" rtlCol="0">
            <a:spAutoFit/>
          </a:bodyPr>
          <a:lstStyle/>
          <a:p>
            <a:pPr algn="ctr" fontAlgn="base">
              <a:spcBef>
                <a:spcPct val="0"/>
              </a:spcBef>
              <a:spcAft>
                <a:spcPct val="0"/>
              </a:spcAft>
            </a:pPr>
            <a:r>
              <a:rPr lang="en-US" sz="1100" b="1" dirty="0">
                <a:solidFill>
                  <a:srgbClr val="3333CC">
                    <a:lumMod val="50000"/>
                  </a:srgbClr>
                </a:solidFill>
                <a:latin typeface="Arial" charset="0"/>
                <a:cs typeface="Arial" charset="0"/>
              </a:rPr>
              <a:t>School of Systems and Logistics</a:t>
            </a:r>
          </a:p>
          <a:p>
            <a:pPr algn="ctr" fontAlgn="base">
              <a:spcBef>
                <a:spcPct val="0"/>
              </a:spcBef>
              <a:spcAft>
                <a:spcPct val="0"/>
              </a:spcAft>
            </a:pPr>
            <a:r>
              <a:rPr lang="en-US" sz="1100" b="1" dirty="0">
                <a:solidFill>
                  <a:srgbClr val="3333CC">
                    <a:lumMod val="50000"/>
                  </a:srgbClr>
                </a:solidFill>
                <a:latin typeface="Arial" charset="0"/>
                <a:cs typeface="Arial" charset="0"/>
              </a:rPr>
              <a:t>AFIT/LS</a:t>
            </a:r>
          </a:p>
        </p:txBody>
      </p:sp>
      <p:pic>
        <p:nvPicPr>
          <p:cNvPr id="12" name="Picture 11"/>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010338" y="2645531"/>
            <a:ext cx="1734199" cy="1107061"/>
          </a:xfrm>
          <a:prstGeom prst="rect">
            <a:avLst/>
          </a:prstGeom>
        </p:spPr>
      </p:pic>
      <p:sp>
        <p:nvSpPr>
          <p:cNvPr id="75" name="TextBox 74"/>
          <p:cNvSpPr txBox="1"/>
          <p:nvPr/>
        </p:nvSpPr>
        <p:spPr>
          <a:xfrm>
            <a:off x="10284832" y="2934468"/>
            <a:ext cx="1724225" cy="600164"/>
          </a:xfrm>
          <a:prstGeom prst="rect">
            <a:avLst/>
          </a:prstGeom>
          <a:noFill/>
        </p:spPr>
        <p:txBody>
          <a:bodyPr wrap="square" rtlCol="0">
            <a:spAutoFit/>
          </a:bodyPr>
          <a:lstStyle/>
          <a:p>
            <a:pPr algn="ctr" fontAlgn="base">
              <a:spcBef>
                <a:spcPct val="0"/>
              </a:spcBef>
              <a:spcAft>
                <a:spcPct val="0"/>
              </a:spcAft>
            </a:pPr>
            <a:r>
              <a:rPr lang="en-US" sz="1100" b="1" dirty="0">
                <a:solidFill>
                  <a:srgbClr val="3333CC">
                    <a:lumMod val="50000"/>
                  </a:srgbClr>
                </a:solidFill>
                <a:latin typeface="Arial" charset="0"/>
                <a:cs typeface="Arial" charset="0"/>
              </a:rPr>
              <a:t>The Civil Engineer School</a:t>
            </a:r>
          </a:p>
          <a:p>
            <a:pPr algn="ctr" fontAlgn="base">
              <a:spcBef>
                <a:spcPct val="0"/>
              </a:spcBef>
              <a:spcAft>
                <a:spcPct val="0"/>
              </a:spcAft>
            </a:pPr>
            <a:r>
              <a:rPr lang="en-US" sz="1100" b="1" dirty="0">
                <a:solidFill>
                  <a:srgbClr val="3333CC">
                    <a:lumMod val="50000"/>
                  </a:srgbClr>
                </a:solidFill>
                <a:latin typeface="Arial" charset="0"/>
                <a:cs typeface="Arial" charset="0"/>
              </a:rPr>
              <a:t>AFIT/CE</a:t>
            </a:r>
          </a:p>
        </p:txBody>
      </p:sp>
      <p:pic>
        <p:nvPicPr>
          <p:cNvPr id="13" name="Picture 12"/>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219903" y="2504389"/>
            <a:ext cx="1328474" cy="1328474"/>
          </a:xfrm>
          <a:prstGeom prst="rect">
            <a:avLst/>
          </a:prstGeom>
        </p:spPr>
      </p:pic>
      <p:pic>
        <p:nvPicPr>
          <p:cNvPr id="27" name="Picture 26"/>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615804" y="1122863"/>
            <a:ext cx="829056" cy="914400"/>
          </a:xfrm>
          <a:prstGeom prst="rect">
            <a:avLst/>
          </a:prstGeom>
        </p:spPr>
      </p:pic>
      <p:cxnSp>
        <p:nvCxnSpPr>
          <p:cNvPr id="81" name="Straight Connector 129"/>
          <p:cNvCxnSpPr>
            <a:cxnSpLocks noChangeShapeType="1"/>
            <a:stCxn id="13" idx="2"/>
          </p:cNvCxnSpPr>
          <p:nvPr/>
        </p:nvCxnSpPr>
        <p:spPr bwMode="auto">
          <a:xfrm flipH="1">
            <a:off x="3932994" y="3764280"/>
            <a:ext cx="4581" cy="107632"/>
          </a:xfrm>
          <a:prstGeom prst="line">
            <a:avLst/>
          </a:prstGeom>
          <a:noFill/>
          <a:ln w="25400" algn="ctr">
            <a:solidFill>
              <a:schemeClr val="accent6">
                <a:lumMod val="50000"/>
              </a:schemeClr>
            </a:solidFill>
            <a:round/>
            <a:headEnd/>
            <a:tailEnd/>
          </a:ln>
        </p:spPr>
      </p:cxnSp>
      <p:pic>
        <p:nvPicPr>
          <p:cNvPr id="63" name="Picture 6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427588" y="4605182"/>
            <a:ext cx="825979" cy="825979"/>
          </a:xfrm>
          <a:prstGeom prst="rect">
            <a:avLst/>
          </a:prstGeom>
        </p:spPr>
      </p:pic>
    </p:spTree>
    <p:extLst>
      <p:ext uri="{BB962C8B-B14F-4D97-AF65-F5344CB8AC3E}">
        <p14:creationId xmlns:p14="http://schemas.microsoft.com/office/powerpoint/2010/main" val="34638782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77778E-6 -3.7037E-7 L 0.27517 -0.40463 " pathEditMode="relative" rAng="0" ptsTypes="AA">
                                      <p:cBhvr>
                                        <p:cTn id="16" dur="2000" fill="hold"/>
                                        <p:tgtEl>
                                          <p:spTgt spid="63"/>
                                        </p:tgtEl>
                                        <p:attrNameLst>
                                          <p:attrName>ppt_x</p:attrName>
                                          <p:attrName>ppt_y</p:attrName>
                                        </p:attrNameLst>
                                      </p:cBhvr>
                                      <p:rCtr x="13750" y="-20231"/>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2" nodeType="clickEffect">
                                  <p:stCondLst>
                                    <p:cond delay="0"/>
                                  </p:stCondLst>
                                  <p:childTnLst>
                                    <p:animMotion origin="layout" path="M -4.72222E-6 -3.33333E-6 L 0.28108 -0.12268 " pathEditMode="relative" rAng="0" ptsTypes="AA">
                                      <p:cBhvr>
                                        <p:cTn id="20" dur="500" fill="hold"/>
                                        <p:tgtEl>
                                          <p:spTgt spid="6"/>
                                        </p:tgtEl>
                                        <p:attrNameLst>
                                          <p:attrName>ppt_x</p:attrName>
                                          <p:attrName>ppt_y</p:attrName>
                                        </p:attrNameLst>
                                      </p:cBhvr>
                                      <p:rCtr x="14045" y="-6134"/>
                                    </p:animMotion>
                                  </p:childTnLst>
                                </p:cTn>
                              </p:par>
                              <p:par>
                                <p:cTn id="21" presetID="6" presetClass="emph" presetSubtype="0" fill="hold" grpId="1" nodeType="withEffect">
                                  <p:stCondLst>
                                    <p:cond delay="0"/>
                                  </p:stCondLst>
                                  <p:childTnLst>
                                    <p:animScale>
                                      <p:cBhvr>
                                        <p:cTn id="22" dur="1000" fill="hold"/>
                                        <p:tgtEl>
                                          <p:spTgt spid="6"/>
                                        </p:tgtEl>
                                      </p:cBhvr>
                                      <p:by x="400000" y="400000"/>
                                    </p:animScale>
                                  </p:childTnLst>
                                </p:cTn>
                              </p:par>
                              <p:par>
                                <p:cTn id="23" presetID="50" presetClass="exit" presetSubtype="0" accel="100000" fill="hold" grpId="0" nodeType="withEffect">
                                  <p:stCondLst>
                                    <p:cond delay="0"/>
                                  </p:stCondLst>
                                  <p:childTnLst>
                                    <p:anim calcmode="lin" valueType="num">
                                      <p:cBhvr>
                                        <p:cTn id="24" dur="1000"/>
                                        <p:tgtEl>
                                          <p:spTgt spid="6"/>
                                        </p:tgtEl>
                                        <p:attrNameLst>
                                          <p:attrName>ppt_w</p:attrName>
                                        </p:attrNameLst>
                                      </p:cBhvr>
                                      <p:tavLst>
                                        <p:tav tm="0">
                                          <p:val>
                                            <p:strVal val="ppt_w"/>
                                          </p:val>
                                        </p:tav>
                                        <p:tav tm="100000">
                                          <p:val>
                                            <p:strVal val="ppt_w+.3"/>
                                          </p:val>
                                        </p:tav>
                                      </p:tavLst>
                                    </p:anim>
                                    <p:anim calcmode="lin" valueType="num">
                                      <p:cBhvr>
                                        <p:cTn id="25" dur="1000"/>
                                        <p:tgtEl>
                                          <p:spTgt spid="6"/>
                                        </p:tgtEl>
                                        <p:attrNameLst>
                                          <p:attrName>ppt_h</p:attrName>
                                        </p:attrNameLst>
                                      </p:cBhvr>
                                      <p:tavLst>
                                        <p:tav tm="0">
                                          <p:val>
                                            <p:strVal val="ppt_h"/>
                                          </p:val>
                                        </p:tav>
                                        <p:tav tm="100000">
                                          <p:val>
                                            <p:strVal val="ppt_h"/>
                                          </p:val>
                                        </p:tav>
                                      </p:tavLst>
                                    </p:anim>
                                    <p:animEffect transition="out" filter="fade">
                                      <p:cBhvr>
                                        <p:cTn id="26" dur="1000"/>
                                        <p:tgtEl>
                                          <p:spTgt spid="6"/>
                                        </p:tgtEl>
                                      </p:cBhvr>
                                    </p:animEffect>
                                    <p:set>
                                      <p:cBhvr>
                                        <p:cTn id="27" dur="1" fill="hold">
                                          <p:stCondLst>
                                            <p:cond delay="999"/>
                                          </p:stCondLst>
                                        </p:cTn>
                                        <p:tgtEl>
                                          <p:spTgt spid="6"/>
                                        </p:tgtEl>
                                        <p:attrNameLst>
                                          <p:attrName>style.visibility</p:attrName>
                                        </p:attrNameLst>
                                      </p:cBhvr>
                                      <p:to>
                                        <p:strVal val="hidden"/>
                                      </p:to>
                                    </p:se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nimBg="1"/>
      <p:bldP spid="6" grpId="0" animBg="1"/>
      <p:bldP spid="6" grpId="1" animBg="1"/>
      <p:bldP spid="6"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idx="1"/>
          </p:nvPr>
        </p:nvSpPr>
        <p:spPr/>
        <p:txBody>
          <a:bodyPr/>
          <a:lstStyle/>
          <a:p>
            <a:r>
              <a:rPr lang="en-US" dirty="0"/>
              <a:t>Education</a:t>
            </a:r>
          </a:p>
          <a:p>
            <a:pPr lvl="1"/>
            <a:r>
              <a:rPr lang="en-US" sz="1800" dirty="0"/>
              <a:t>Graduate degree programs</a:t>
            </a:r>
          </a:p>
          <a:p>
            <a:pPr lvl="1"/>
            <a:r>
              <a:rPr lang="en-US" sz="1800" dirty="0"/>
              <a:t>Professional Continuing Education</a:t>
            </a:r>
          </a:p>
          <a:p>
            <a:pPr lvl="1"/>
            <a:r>
              <a:rPr lang="en-US" sz="1800" dirty="0"/>
              <a:t>Attack, defend, exploit, manage, analyze, optimize… </a:t>
            </a:r>
          </a:p>
          <a:p>
            <a:pPr lvl="1"/>
            <a:endParaRPr lang="en-US" dirty="0"/>
          </a:p>
          <a:p>
            <a:r>
              <a:rPr lang="en-US" dirty="0"/>
              <a:t>Technology research</a:t>
            </a:r>
          </a:p>
          <a:p>
            <a:pPr lvl="1"/>
            <a:r>
              <a:rPr lang="en-US" sz="1800" dirty="0"/>
              <a:t>Defense focused</a:t>
            </a:r>
          </a:p>
          <a:p>
            <a:pPr lvl="1"/>
            <a:r>
              <a:rPr lang="en-US" sz="1800" dirty="0"/>
              <a:t>Basic, theoretical &amp; applied </a:t>
            </a:r>
          </a:p>
          <a:p>
            <a:pPr lvl="1"/>
            <a:r>
              <a:rPr lang="en-US" sz="1800" dirty="0"/>
              <a:t>Classified / unclassified</a:t>
            </a:r>
          </a:p>
          <a:p>
            <a:pPr lvl="1"/>
            <a:endParaRPr lang="en-US" dirty="0"/>
          </a:p>
          <a:p>
            <a:r>
              <a:rPr lang="en-US" dirty="0"/>
              <a:t>State, national and international partnerships</a:t>
            </a:r>
          </a:p>
        </p:txBody>
      </p:sp>
      <p:sp>
        <p:nvSpPr>
          <p:cNvPr id="56322" name="Title 1"/>
          <p:cNvSpPr>
            <a:spLocks noGrp="1"/>
          </p:cNvSpPr>
          <p:nvPr>
            <p:ph type="title"/>
          </p:nvPr>
        </p:nvSpPr>
        <p:spPr/>
        <p:txBody>
          <a:bodyPr/>
          <a:lstStyle/>
          <a:p>
            <a:r>
              <a:rPr lang="en-US" sz="3200" dirty="0"/>
              <a:t>AFIT Cyber Mission Areas</a:t>
            </a:r>
          </a:p>
        </p:txBody>
      </p:sp>
      <p:grpSp>
        <p:nvGrpSpPr>
          <p:cNvPr id="12" name="Group 11"/>
          <p:cNvGrpSpPr/>
          <p:nvPr/>
        </p:nvGrpSpPr>
        <p:grpSpPr>
          <a:xfrm>
            <a:off x="7242812" y="1616586"/>
            <a:ext cx="3249928" cy="4479415"/>
            <a:chOff x="6324601" y="1143000"/>
            <a:chExt cx="2514599" cy="3454525"/>
          </a:xfrm>
        </p:grpSpPr>
        <p:grpSp>
          <p:nvGrpSpPr>
            <p:cNvPr id="8" name="Group 7"/>
            <p:cNvGrpSpPr/>
            <p:nvPr/>
          </p:nvGrpSpPr>
          <p:grpSpPr>
            <a:xfrm>
              <a:off x="6629400" y="1168525"/>
              <a:ext cx="1905000" cy="2181737"/>
              <a:chOff x="6391174" y="3738010"/>
              <a:chExt cx="2225040" cy="2548269"/>
            </a:xfrm>
          </p:grpSpPr>
          <p:pic>
            <p:nvPicPr>
              <p:cNvPr id="9" name="Picture 8" descr="https://www.nsa.gov/about/_images/nsa_logo.jpg"/>
              <p:cNvPicPr>
                <a:picLocks noChangeAspect="1" noChangeArrowheads="1"/>
              </p:cNvPicPr>
              <p:nvPr/>
            </p:nvPicPr>
            <p:blipFill>
              <a:blip r:embed="rId3" cstate="email"/>
              <a:srcRect/>
              <a:stretch>
                <a:fillRect/>
              </a:stretch>
            </p:blipFill>
            <p:spPr bwMode="auto">
              <a:xfrm>
                <a:off x="6391174" y="5280439"/>
                <a:ext cx="1005840" cy="1005840"/>
              </a:xfrm>
              <a:prstGeom prst="rect">
                <a:avLst/>
              </a:prstGeom>
              <a:noFill/>
            </p:spPr>
          </p:pic>
          <p:pic>
            <p:nvPicPr>
              <p:cNvPr id="10" name="Picture 9" descr="http://www.dhs.gov/xlibrary/graphics/dhs-seal-250.jpg"/>
              <p:cNvPicPr>
                <a:picLocks noChangeAspect="1" noChangeArrowheads="1"/>
              </p:cNvPicPr>
              <p:nvPr/>
            </p:nvPicPr>
            <p:blipFill>
              <a:blip r:embed="rId4" cstate="email"/>
              <a:srcRect/>
              <a:stretch>
                <a:fillRect/>
              </a:stretch>
            </p:blipFill>
            <p:spPr bwMode="auto">
              <a:xfrm>
                <a:off x="7610374" y="5280439"/>
                <a:ext cx="1005840" cy="1005840"/>
              </a:xfrm>
              <a:prstGeom prst="rect">
                <a:avLst/>
              </a:prstGeom>
              <a:noFill/>
            </p:spPr>
          </p:pic>
          <p:pic>
            <p:nvPicPr>
              <p:cNvPr id="11" name="Picture 2" descr="This is the NIETP logo"/>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781800" y="3738010"/>
                <a:ext cx="1443789" cy="1371600"/>
              </a:xfrm>
              <a:prstGeom prst="rect">
                <a:avLst/>
              </a:prstGeom>
              <a:noFill/>
            </p:spPr>
          </p:pic>
        </p:grpSp>
        <p:sp>
          <p:nvSpPr>
            <p:cNvPr id="4" name="TextBox 3"/>
            <p:cNvSpPr txBox="1"/>
            <p:nvPr/>
          </p:nvSpPr>
          <p:spPr>
            <a:xfrm>
              <a:off x="6372308" y="3397196"/>
              <a:ext cx="2430448" cy="646331"/>
            </a:xfrm>
            <a:prstGeom prst="rect">
              <a:avLst/>
            </a:prstGeom>
            <a:noFill/>
          </p:spPr>
          <p:txBody>
            <a:bodyPr wrap="square" rtlCol="0">
              <a:spAutoFit/>
            </a:bodyPr>
            <a:lstStyle/>
            <a:p>
              <a:pPr marL="111125" indent="-111125" fontAlgn="base">
                <a:spcBef>
                  <a:spcPct val="0"/>
                </a:spcBef>
                <a:spcAft>
                  <a:spcPct val="0"/>
                </a:spcAft>
                <a:buFont typeface="Arial" panose="020B0604020202020204" pitchFamily="34" charset="0"/>
                <a:buChar char="•"/>
              </a:pPr>
              <a:r>
                <a:rPr lang="en-US" sz="1200" dirty="0">
                  <a:solidFill>
                    <a:srgbClr val="2D2DB9">
                      <a:lumMod val="50000"/>
                    </a:srgbClr>
                  </a:solidFill>
                  <a:latin typeface="Arial" charset="0"/>
                  <a:cs typeface="Arial" charset="0"/>
                </a:rPr>
                <a:t>NSA/DHS Center of Academic Excellence in Cyber Defense Research</a:t>
              </a:r>
            </a:p>
          </p:txBody>
        </p:sp>
        <p:sp>
          <p:nvSpPr>
            <p:cNvPr id="7" name="Rectangle 6"/>
            <p:cNvSpPr/>
            <p:nvPr/>
          </p:nvSpPr>
          <p:spPr bwMode="auto">
            <a:xfrm>
              <a:off x="6324601" y="1143000"/>
              <a:ext cx="2514599" cy="34545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latin typeface="Arial" charset="0"/>
                <a:cs typeface="Arial" charset="0"/>
              </a:endParaRPr>
            </a:p>
          </p:txBody>
        </p:sp>
      </p:grpSp>
    </p:spTree>
    <p:extLst>
      <p:ext uri="{BB962C8B-B14F-4D97-AF65-F5344CB8AC3E}">
        <p14:creationId xmlns:p14="http://schemas.microsoft.com/office/powerpoint/2010/main" val="424477880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3"/>
          <p:cNvSpPr>
            <a:spLocks noGrp="1"/>
          </p:cNvSpPr>
          <p:nvPr>
            <p:ph type="title"/>
          </p:nvPr>
        </p:nvSpPr>
        <p:spPr/>
        <p:txBody>
          <a:bodyPr/>
          <a:lstStyle/>
          <a:p>
            <a:r>
              <a:rPr lang="en-US" sz="2800" dirty="0"/>
              <a:t>Research Lab &amp; Network Support</a:t>
            </a:r>
          </a:p>
        </p:txBody>
      </p:sp>
      <p:sp>
        <p:nvSpPr>
          <p:cNvPr id="7" name="Rectangle 3"/>
          <p:cNvSpPr txBox="1">
            <a:spLocks noChangeArrowheads="1"/>
          </p:cNvSpPr>
          <p:nvPr/>
        </p:nvSpPr>
        <p:spPr bwMode="auto">
          <a:xfrm>
            <a:off x="857250" y="1141413"/>
            <a:ext cx="10972800" cy="5180012"/>
          </a:xfrm>
          <a:prstGeom prst="rect">
            <a:avLst/>
          </a:prstGeom>
          <a:noFill/>
          <a:ln w="9525">
            <a:noFill/>
            <a:miter lim="800000"/>
            <a:headEnd/>
            <a:tailEnd/>
          </a:ln>
        </p:spPr>
        <p:txBody>
          <a:bodyPr lIns="91011" tIns="45506" rIns="91011" bIns="45506"/>
          <a:lstStyle/>
          <a:p>
            <a:pPr marL="331754" indent="-331754" eaLnBrk="0" fontAlgn="base" hangingPunct="0">
              <a:lnSpc>
                <a:spcPct val="150000"/>
              </a:lnSpc>
              <a:spcBef>
                <a:spcPts val="550"/>
              </a:spcBef>
              <a:spcAft>
                <a:spcPct val="0"/>
              </a:spcAft>
              <a:defRPr/>
            </a:pPr>
            <a:endParaRPr lang="en-US" sz="2400" kern="0" dirty="0">
              <a:solidFill>
                <a:srgbClr val="FF0000"/>
              </a:solidFill>
              <a:latin typeface="Arial" charset="0"/>
              <a:cs typeface="Arial" charset="0"/>
            </a:endParaRPr>
          </a:p>
        </p:txBody>
      </p:sp>
      <p:sp>
        <p:nvSpPr>
          <p:cNvPr id="47108" name="Rectangle 11"/>
          <p:cNvSpPr>
            <a:spLocks noChangeArrowheads="1"/>
          </p:cNvSpPr>
          <p:nvPr/>
        </p:nvSpPr>
        <p:spPr bwMode="auto">
          <a:xfrm>
            <a:off x="8534400" y="3886200"/>
            <a:ext cx="2133600" cy="1981200"/>
          </a:xfrm>
          <a:prstGeom prst="rect">
            <a:avLst/>
          </a:prstGeom>
          <a:solidFill>
            <a:schemeClr val="bg1"/>
          </a:solidFill>
          <a:ln w="9525" algn="ctr">
            <a:noFill/>
            <a:round/>
            <a:headEnd/>
            <a:tailEnd/>
          </a:ln>
        </p:spPr>
        <p:txBody>
          <a:bodyPr/>
          <a:lstStyle/>
          <a:p>
            <a:pPr eaLnBrk="0" fontAlgn="base" hangingPunct="0">
              <a:spcBef>
                <a:spcPct val="0"/>
              </a:spcBef>
              <a:spcAft>
                <a:spcPct val="0"/>
              </a:spcAft>
            </a:pPr>
            <a:endParaRPr lang="en-US">
              <a:solidFill>
                <a:srgbClr val="000000"/>
              </a:solidFill>
              <a:latin typeface="Arial" charset="0"/>
              <a:cs typeface="Arial" charset="0"/>
            </a:endParaRPr>
          </a:p>
        </p:txBody>
      </p:sp>
      <p:grpSp>
        <p:nvGrpSpPr>
          <p:cNvPr id="47109" name="Group 32"/>
          <p:cNvGrpSpPr>
            <a:grpSpLocks/>
          </p:cNvGrpSpPr>
          <p:nvPr/>
        </p:nvGrpSpPr>
        <p:grpSpPr bwMode="auto">
          <a:xfrm>
            <a:off x="4043363" y="1160463"/>
            <a:ext cx="2620962" cy="3276600"/>
            <a:chOff x="4866167" y="2438400"/>
            <a:chExt cx="2619899" cy="3276600"/>
          </a:xfrm>
        </p:grpSpPr>
        <p:grpSp>
          <p:nvGrpSpPr>
            <p:cNvPr id="47124" name="Group 18"/>
            <p:cNvGrpSpPr>
              <a:grpSpLocks/>
            </p:cNvGrpSpPr>
            <p:nvPr/>
          </p:nvGrpSpPr>
          <p:grpSpPr bwMode="auto">
            <a:xfrm>
              <a:off x="4866167" y="4188023"/>
              <a:ext cx="2619899" cy="1526977"/>
              <a:chOff x="5094767" y="3045023"/>
              <a:chExt cx="2619899" cy="1526977"/>
            </a:xfrm>
          </p:grpSpPr>
          <p:sp>
            <p:nvSpPr>
              <p:cNvPr id="24" name="Rectangle 5"/>
              <p:cNvSpPr>
                <a:spLocks noChangeArrowheads="1"/>
              </p:cNvSpPr>
              <p:nvPr/>
            </p:nvSpPr>
            <p:spPr bwMode="auto">
              <a:xfrm>
                <a:off x="5182044" y="3044825"/>
                <a:ext cx="2532622" cy="307975"/>
              </a:xfrm>
              <a:prstGeom prst="rect">
                <a:avLst/>
              </a:prstGeom>
              <a:noFill/>
              <a:ln w="9525">
                <a:noFill/>
                <a:miter lim="800000"/>
                <a:headEnd/>
                <a:tailEnd/>
              </a:ln>
            </p:spPr>
            <p:txBody>
              <a:bodyPr wrap="none">
                <a:spAutoFit/>
              </a:bodyPr>
              <a:lstStyle/>
              <a:p>
                <a:pPr fontAlgn="base">
                  <a:spcBef>
                    <a:spcPct val="0"/>
                  </a:spcBef>
                  <a:spcAft>
                    <a:spcPct val="0"/>
                  </a:spcAft>
                  <a:defRPr/>
                </a:pPr>
                <a:r>
                  <a:rPr lang="en-US" sz="1400" b="1" dirty="0">
                    <a:solidFill>
                      <a:srgbClr val="2D2DB9">
                        <a:lumMod val="50000"/>
                      </a:srgbClr>
                    </a:solidFill>
                    <a:latin typeface="Arial" charset="0"/>
                    <a:cs typeface="Arial" charset="0"/>
                  </a:rPr>
                  <a:t>Wireless Security Research</a:t>
                </a:r>
              </a:p>
            </p:txBody>
          </p:sp>
          <p:pic>
            <p:nvPicPr>
              <p:cNvPr id="47127" name="Picture 6" descr="http://www.ramseyelectronics.com/images/te/STE3000B-w.g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94767" y="3267287"/>
                <a:ext cx="1665260" cy="1304713"/>
              </a:xfrm>
              <a:prstGeom prst="rect">
                <a:avLst/>
              </a:prstGeom>
              <a:noFill/>
              <a:ln w="9525">
                <a:noFill/>
                <a:miter lim="800000"/>
                <a:headEnd/>
                <a:tailEnd/>
              </a:ln>
            </p:spPr>
          </p:pic>
          <p:pic>
            <p:nvPicPr>
              <p:cNvPr id="47128" name="Picture 10" descr="Apple-iPhone-5s.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34200" y="3429000"/>
                <a:ext cx="435769" cy="871538"/>
              </a:xfrm>
              <a:prstGeom prst="rect">
                <a:avLst/>
              </a:prstGeom>
              <a:noFill/>
              <a:ln w="9525">
                <a:noFill/>
                <a:miter lim="800000"/>
                <a:headEnd/>
                <a:tailEnd/>
              </a:ln>
            </p:spPr>
          </p:pic>
        </p:grpSp>
        <p:pic>
          <p:nvPicPr>
            <p:cNvPr id="47125" name="Picture 8" descr="http://www.smartgroup.org/wp-content/plugins/rss-poster/cache/9a80f_E6621A_E5515E.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34000" y="2438400"/>
              <a:ext cx="1524000" cy="1641475"/>
            </a:xfrm>
            <a:prstGeom prst="rect">
              <a:avLst/>
            </a:prstGeom>
            <a:noFill/>
            <a:ln w="9525">
              <a:noFill/>
              <a:miter lim="800000"/>
              <a:headEnd/>
              <a:tailEnd/>
            </a:ln>
          </p:spPr>
        </p:pic>
      </p:grpSp>
      <p:grpSp>
        <p:nvGrpSpPr>
          <p:cNvPr id="47110" name="Group 22"/>
          <p:cNvGrpSpPr>
            <a:grpSpLocks/>
          </p:cNvGrpSpPr>
          <p:nvPr/>
        </p:nvGrpSpPr>
        <p:grpSpPr bwMode="auto">
          <a:xfrm>
            <a:off x="7083425" y="1143000"/>
            <a:ext cx="3155950" cy="2578100"/>
            <a:chOff x="5558790" y="1143000"/>
            <a:chExt cx="3155950" cy="2577643"/>
          </a:xfrm>
        </p:grpSpPr>
        <p:pic>
          <p:nvPicPr>
            <p:cNvPr id="53257" name="Picture 2" descr="M:\Staff\CCR Marketing\PHOTO ARCHIVE\Lab Photos\Research Labs article photo_Paul Simon contractor and SOCHE student.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558790" y="1143000"/>
              <a:ext cx="3155950" cy="2133600"/>
            </a:xfrm>
            <a:prstGeom prst="rect">
              <a:avLst/>
            </a:prstGeom>
            <a:ln>
              <a:noFill/>
            </a:ln>
            <a:effectLst>
              <a:softEdge rad="112500"/>
            </a:effectLst>
          </p:spPr>
        </p:pic>
        <p:sp>
          <p:nvSpPr>
            <p:cNvPr id="28" name="Rectangle 5"/>
            <p:cNvSpPr>
              <a:spLocks noChangeArrowheads="1"/>
            </p:cNvSpPr>
            <p:nvPr/>
          </p:nvSpPr>
          <p:spPr bwMode="auto">
            <a:xfrm>
              <a:off x="6163628" y="3196861"/>
              <a:ext cx="1965325" cy="523782"/>
            </a:xfrm>
            <a:prstGeom prst="rect">
              <a:avLst/>
            </a:prstGeom>
            <a:noFill/>
            <a:ln w="9525">
              <a:noFill/>
              <a:miter lim="800000"/>
              <a:headEnd/>
              <a:tailEnd/>
            </a:ln>
          </p:spPr>
          <p:txBody>
            <a:bodyPr wrap="none">
              <a:spAutoFit/>
            </a:bodyPr>
            <a:lstStyle/>
            <a:p>
              <a:pPr algn="ctr" fontAlgn="base">
                <a:spcBef>
                  <a:spcPct val="0"/>
                </a:spcBef>
                <a:spcAft>
                  <a:spcPct val="0"/>
                </a:spcAft>
                <a:defRPr/>
              </a:pPr>
              <a:r>
                <a:rPr lang="en-US" sz="1400" b="1" dirty="0">
                  <a:solidFill>
                    <a:srgbClr val="2D2DB9">
                      <a:lumMod val="50000"/>
                    </a:srgbClr>
                  </a:solidFill>
                  <a:latin typeface="Arial" charset="0"/>
                  <a:cs typeface="Arial" charset="0"/>
                </a:rPr>
                <a:t>Hardware / Software </a:t>
              </a:r>
              <a:br>
                <a:rPr lang="en-US" sz="1400" b="1" dirty="0">
                  <a:solidFill>
                    <a:srgbClr val="2D2DB9">
                      <a:lumMod val="50000"/>
                    </a:srgbClr>
                  </a:solidFill>
                  <a:latin typeface="Arial" charset="0"/>
                  <a:cs typeface="Arial" charset="0"/>
                </a:rPr>
              </a:br>
              <a:r>
                <a:rPr lang="en-US" sz="1400" b="1" dirty="0">
                  <a:solidFill>
                    <a:srgbClr val="2D2DB9">
                      <a:lumMod val="50000"/>
                    </a:srgbClr>
                  </a:solidFill>
                  <a:latin typeface="Arial" charset="0"/>
                  <a:cs typeface="Arial" charset="0"/>
                </a:rPr>
                <a:t>Reverse Engineering</a:t>
              </a:r>
            </a:p>
          </p:txBody>
        </p:sp>
      </p:grpSp>
      <p:grpSp>
        <p:nvGrpSpPr>
          <p:cNvPr id="47111" name="Group 19"/>
          <p:cNvGrpSpPr>
            <a:grpSpLocks/>
          </p:cNvGrpSpPr>
          <p:nvPr/>
        </p:nvGrpSpPr>
        <p:grpSpPr bwMode="auto">
          <a:xfrm>
            <a:off x="1676400" y="1295401"/>
            <a:ext cx="1982788" cy="2003425"/>
            <a:chOff x="228600" y="1066800"/>
            <a:chExt cx="1982190" cy="2002919"/>
          </a:xfrm>
        </p:grpSpPr>
        <p:pic>
          <p:nvPicPr>
            <p:cNvPr id="1026" name="Picture 2" descr="M:\Staff\CCR Marketing\DRB Deliverables\Wireless Lab_SCIF\016.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8600" y="1066800"/>
              <a:ext cx="1982190" cy="1600200"/>
            </a:xfrm>
            <a:prstGeom prst="rect">
              <a:avLst/>
            </a:prstGeom>
            <a:ln>
              <a:noFill/>
            </a:ln>
            <a:effectLst>
              <a:softEdge rad="112500"/>
            </a:effectLst>
          </p:spPr>
        </p:pic>
        <p:sp>
          <p:nvSpPr>
            <p:cNvPr id="29" name="Rectangle 5"/>
            <p:cNvSpPr>
              <a:spLocks noChangeArrowheads="1"/>
            </p:cNvSpPr>
            <p:nvPr/>
          </p:nvSpPr>
          <p:spPr bwMode="auto">
            <a:xfrm>
              <a:off x="304777" y="2545976"/>
              <a:ext cx="1829836" cy="523743"/>
            </a:xfrm>
            <a:prstGeom prst="rect">
              <a:avLst/>
            </a:prstGeom>
            <a:noFill/>
            <a:ln w="9525">
              <a:noFill/>
              <a:miter lim="800000"/>
              <a:headEnd/>
              <a:tailEnd/>
            </a:ln>
          </p:spPr>
          <p:txBody>
            <a:bodyPr>
              <a:spAutoFit/>
            </a:bodyPr>
            <a:lstStyle/>
            <a:p>
              <a:pPr algn="ctr" fontAlgn="base">
                <a:spcBef>
                  <a:spcPct val="0"/>
                </a:spcBef>
                <a:spcAft>
                  <a:spcPct val="0"/>
                </a:spcAft>
                <a:defRPr/>
              </a:pPr>
              <a:r>
                <a:rPr lang="en-US" sz="1400" b="1" dirty="0">
                  <a:solidFill>
                    <a:srgbClr val="2D2DB9">
                      <a:lumMod val="50000"/>
                    </a:srgbClr>
                  </a:solidFill>
                  <a:latin typeface="Arial" charset="0"/>
                  <a:cs typeface="Arial" charset="0"/>
                </a:rPr>
                <a:t>Radio Frequency Analysis Chamber</a:t>
              </a:r>
            </a:p>
          </p:txBody>
        </p:sp>
      </p:grpSp>
      <p:grpSp>
        <p:nvGrpSpPr>
          <p:cNvPr id="47112" name="Group 30"/>
          <p:cNvGrpSpPr>
            <a:grpSpLocks/>
          </p:cNvGrpSpPr>
          <p:nvPr/>
        </p:nvGrpSpPr>
        <p:grpSpPr bwMode="auto">
          <a:xfrm>
            <a:off x="1644650" y="4114800"/>
            <a:ext cx="4178300" cy="2133600"/>
            <a:chOff x="-139917" y="4236720"/>
            <a:chExt cx="4178508" cy="2133600"/>
          </a:xfrm>
        </p:grpSpPr>
        <p:sp>
          <p:nvSpPr>
            <p:cNvPr id="21" name="Rectangle 4"/>
            <p:cNvSpPr>
              <a:spLocks noChangeArrowheads="1"/>
            </p:cNvSpPr>
            <p:nvPr/>
          </p:nvSpPr>
          <p:spPr bwMode="auto">
            <a:xfrm>
              <a:off x="-139917" y="5913120"/>
              <a:ext cx="1887632" cy="307975"/>
            </a:xfrm>
            <a:prstGeom prst="rect">
              <a:avLst/>
            </a:prstGeom>
            <a:noFill/>
            <a:ln w="9525">
              <a:noFill/>
              <a:miter lim="800000"/>
              <a:headEnd/>
              <a:tailEnd/>
            </a:ln>
          </p:spPr>
          <p:txBody>
            <a:bodyPr wrap="none">
              <a:spAutoFit/>
            </a:bodyPr>
            <a:lstStyle/>
            <a:p>
              <a:pPr fontAlgn="base">
                <a:spcBef>
                  <a:spcPct val="0"/>
                </a:spcBef>
                <a:spcAft>
                  <a:spcPct val="0"/>
                </a:spcAft>
                <a:defRPr/>
              </a:pPr>
              <a:r>
                <a:rPr lang="en-US" sz="1400" b="1" dirty="0">
                  <a:solidFill>
                    <a:srgbClr val="2D2DB9">
                      <a:lumMod val="50000"/>
                    </a:srgbClr>
                  </a:solidFill>
                  <a:latin typeface="Arial" charset="0"/>
                  <a:cs typeface="Arial" charset="0"/>
                </a:rPr>
                <a:t>Embedded Systems</a:t>
              </a:r>
            </a:p>
          </p:txBody>
        </p:sp>
        <p:pic>
          <p:nvPicPr>
            <p:cNvPr id="22" name="Picture 13" descr="RF Lab_Pranav.jp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765083" y="4724400"/>
              <a:ext cx="2273508" cy="1645920"/>
            </a:xfrm>
            <a:prstGeom prst="rect">
              <a:avLst/>
            </a:prstGeom>
            <a:ln>
              <a:noFill/>
            </a:ln>
            <a:effectLst>
              <a:softEdge rad="112500"/>
            </a:effectLst>
          </p:spPr>
        </p:pic>
        <p:pic>
          <p:nvPicPr>
            <p:cNvPr id="30" name="Picture 29" descr="RF Lab_Paul.JP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41083" y="4236720"/>
              <a:ext cx="1583766" cy="1645920"/>
            </a:xfrm>
            <a:prstGeom prst="rect">
              <a:avLst/>
            </a:prstGeom>
            <a:ln>
              <a:noFill/>
            </a:ln>
            <a:effectLst>
              <a:softEdge rad="112500"/>
            </a:effectLst>
          </p:spPr>
        </p:pic>
      </p:grpSp>
      <p:grpSp>
        <p:nvGrpSpPr>
          <p:cNvPr id="47113" name="Group 16"/>
          <p:cNvGrpSpPr>
            <a:grpSpLocks/>
          </p:cNvGrpSpPr>
          <p:nvPr/>
        </p:nvGrpSpPr>
        <p:grpSpPr bwMode="auto">
          <a:xfrm>
            <a:off x="6332538" y="4329114"/>
            <a:ext cx="4259262" cy="2071687"/>
            <a:chOff x="685345" y="1056167"/>
            <a:chExt cx="4259670" cy="2071010"/>
          </a:xfrm>
        </p:grpSpPr>
        <p:pic>
          <p:nvPicPr>
            <p:cNvPr id="32" name="Picture 31" descr="012.JPG"/>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a:xfrm>
              <a:off x="685345" y="1257300"/>
              <a:ext cx="2203908" cy="1676400"/>
            </a:xfrm>
            <a:prstGeom prst="rect">
              <a:avLst/>
            </a:prstGeom>
            <a:ln>
              <a:noFill/>
            </a:ln>
            <a:effectLst>
              <a:softEdge rad="112500"/>
            </a:effectLst>
          </p:spPr>
        </p:pic>
        <p:sp>
          <p:nvSpPr>
            <p:cNvPr id="33" name="Rectangle 6"/>
            <p:cNvSpPr>
              <a:spLocks noChangeArrowheads="1"/>
            </p:cNvSpPr>
            <p:nvPr/>
          </p:nvSpPr>
          <p:spPr bwMode="auto">
            <a:xfrm>
              <a:off x="913967" y="2819303"/>
              <a:ext cx="3810365" cy="307874"/>
            </a:xfrm>
            <a:prstGeom prst="rect">
              <a:avLst/>
            </a:prstGeom>
            <a:noFill/>
            <a:ln w="9525">
              <a:noFill/>
              <a:miter lim="800000"/>
              <a:headEnd/>
              <a:tailEnd/>
            </a:ln>
          </p:spPr>
          <p:txBody>
            <a:bodyPr>
              <a:spAutoFit/>
            </a:bodyPr>
            <a:lstStyle/>
            <a:p>
              <a:pPr algn="ctr" fontAlgn="base">
                <a:spcBef>
                  <a:spcPct val="0"/>
                </a:spcBef>
                <a:spcAft>
                  <a:spcPct val="0"/>
                </a:spcAft>
                <a:defRPr/>
              </a:pPr>
              <a:r>
                <a:rPr lang="en-US" sz="1400" b="1" dirty="0">
                  <a:solidFill>
                    <a:srgbClr val="2D2DB9">
                      <a:lumMod val="50000"/>
                    </a:srgbClr>
                  </a:solidFill>
                  <a:latin typeface="Arial" charset="0"/>
                  <a:cs typeface="Arial" charset="0"/>
                </a:rPr>
                <a:t>Critical Infrastructure Protection (CIP)</a:t>
              </a:r>
            </a:p>
          </p:txBody>
        </p:sp>
        <p:pic>
          <p:nvPicPr>
            <p:cNvPr id="35"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819400" y="1056167"/>
              <a:ext cx="2125615" cy="1905000"/>
            </a:xfrm>
            <a:prstGeom prst="rect">
              <a:avLst/>
            </a:prstGeom>
            <a:ln>
              <a:noFill/>
            </a:ln>
            <a:effectLst>
              <a:softEdge rad="112500"/>
            </a:effectLst>
          </p:spPr>
        </p:pic>
      </p:grpSp>
    </p:spTree>
    <p:extLst>
      <p:ext uri="{BB962C8B-B14F-4D97-AF65-F5344CB8AC3E}">
        <p14:creationId xmlns:p14="http://schemas.microsoft.com/office/powerpoint/2010/main" val="3149420647"/>
      </p:ext>
    </p:extLst>
  </p:cSld>
  <p:clrMapOvr>
    <a:masterClrMapping/>
  </p:clrMapOvr>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3939</TotalTime>
  <Words>1604</Words>
  <Application>Microsoft Macintosh PowerPoint</Application>
  <PresentationFormat>Widescreen</PresentationFormat>
  <Paragraphs>273</Paragraphs>
  <Slides>49</Slides>
  <Notes>14</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49</vt:i4>
      </vt:variant>
    </vt:vector>
  </HeadingPairs>
  <TitlesOfParts>
    <vt:vector size="58" baseType="lpstr">
      <vt:lpstr>Arial</vt:lpstr>
      <vt:lpstr>Calibri</vt:lpstr>
      <vt:lpstr>Calibri Light</vt:lpstr>
      <vt:lpstr>Cambria Math</vt:lpstr>
      <vt:lpstr>1_Office Theme</vt:lpstr>
      <vt:lpstr>Office Theme</vt:lpstr>
      <vt:lpstr>3_Default Design</vt:lpstr>
      <vt:lpstr>2_Default Design</vt:lpstr>
      <vt:lpstr>2_Office Theme</vt:lpstr>
      <vt:lpstr>Multi-Domain Operations and Cyber Education Innovation</vt:lpstr>
      <vt:lpstr>Disclaimer</vt:lpstr>
      <vt:lpstr>Optional Survey (Side A)</vt:lpstr>
      <vt:lpstr>MDC2 Card Game Trailer</vt:lpstr>
      <vt:lpstr>PowerPoint Presentation</vt:lpstr>
      <vt:lpstr>Charter Overview</vt:lpstr>
      <vt:lpstr>Organizational Layout</vt:lpstr>
      <vt:lpstr>AFIT Cyber Mission Areas</vt:lpstr>
      <vt:lpstr>Research Lab &amp; Network Support</vt:lpstr>
      <vt:lpstr>Cyber Defense Network</vt:lpstr>
      <vt:lpstr>Cyber Education Hub</vt:lpstr>
      <vt:lpstr>The Cyber Education Hub™</vt:lpstr>
      <vt:lpstr>Agenda</vt:lpstr>
      <vt:lpstr>Current Challenges</vt:lpstr>
      <vt:lpstr>Current Challenges (Cont.)</vt:lpstr>
      <vt:lpstr>Current Challenges (Cont.)</vt:lpstr>
      <vt:lpstr>Current Challenges (Cont.)</vt:lpstr>
      <vt:lpstr>Research</vt:lpstr>
      <vt:lpstr>Cyber Education Hub</vt:lpstr>
      <vt:lpstr>Cyber Education Hub</vt:lpstr>
      <vt:lpstr>Cyber Education Hub (Cont.)</vt:lpstr>
      <vt:lpstr>Association: Netflix</vt:lpstr>
      <vt:lpstr>Association: YouTube</vt:lpstr>
      <vt:lpstr>What is Gamification?</vt:lpstr>
      <vt:lpstr>How?</vt:lpstr>
      <vt:lpstr>Explore</vt:lpstr>
      <vt:lpstr>Registration</vt:lpstr>
      <vt:lpstr>PowerPoint Presentation</vt:lpstr>
      <vt:lpstr>PowerPoint Presentation</vt:lpstr>
      <vt:lpstr>PowerPoint Presentation</vt:lpstr>
      <vt:lpstr>Gamification: Topic Maps</vt:lpstr>
      <vt:lpstr>Skill Trees</vt:lpstr>
      <vt:lpstr>Gamification: KSA Trees</vt:lpstr>
      <vt:lpstr>Mock AF Cyber Tree</vt:lpstr>
      <vt:lpstr>Future Work</vt:lpstr>
      <vt:lpstr>Questions?</vt:lpstr>
      <vt:lpstr>Want to Participate?</vt:lpstr>
      <vt:lpstr>Multi-Domain Operations</vt:lpstr>
      <vt:lpstr>PowerPoint Presentation</vt:lpstr>
      <vt:lpstr>Future MDC2</vt:lpstr>
      <vt:lpstr>MDC2 Card Game: Strategic Investment</vt:lpstr>
      <vt:lpstr>Game On!</vt:lpstr>
      <vt:lpstr>Discussion/Lessons Learned</vt:lpstr>
      <vt:lpstr>Optional Survey (Side B)</vt:lpstr>
      <vt:lpstr>Visualizing a Multi-Domain Conflict </vt:lpstr>
      <vt:lpstr>Defensive MDC2?</vt:lpstr>
      <vt:lpstr>Future MDC2 – Leveraging AI</vt:lpstr>
      <vt:lpstr>Additional Notes</vt:lpstr>
      <vt:lpstr>Videos: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Multi-Domain Operations</dc:title>
  <dc:creator>Flack, Nathaniel W Capt USAF AETC AFIT/ENG</dc:creator>
  <cp:lastModifiedBy>Flack, Nathaniel Wesley</cp:lastModifiedBy>
  <cp:revision>46</cp:revision>
  <dcterms:created xsi:type="dcterms:W3CDTF">2019-01-28T22:21:21Z</dcterms:created>
  <dcterms:modified xsi:type="dcterms:W3CDTF">2019-02-01T02:47:36Z</dcterms:modified>
</cp:coreProperties>
</file>